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15113000"/>
  <p:notesSz cx="6858000" cy="9144000"/>
  <p:embeddedFontLst>
    <p:embeddedFont>
      <p:font typeface="Source Sans Pro" panose="020B0503030403020204" pitchFamily="34" charset="0"/>
      <p:regular r:id="rId4"/>
    </p:embeddedFont>
    <p:embeddedFont>
      <p:font typeface="Source Sans Pro Bold" panose="020B0604020202020204" charset="0"/>
      <p:regular r:id="rId5"/>
    </p:embeddedFont>
    <p:embeddedFont>
      <p:font typeface="Source Sans Pro Bold Italics" panose="020B0604020202020204" charset="0"/>
      <p:regular r:id="rId6"/>
    </p:embeddedFont>
    <p:embeddedFont>
      <p:font typeface="Source Sans Pro Italics" panose="020B0604020202020204" charset="0"/>
      <p:regular r:id="rId7"/>
    </p:embeddedFont>
    <p:embeddedFont>
      <p:font typeface="Source Serif Pro" panose="020F0502020204030204" pitchFamily="18" charset="0"/>
      <p:regular r:id="rId8"/>
    </p:embeddedFont>
    <p:embeddedFont>
      <p:font typeface="Source Serif Pro Bold" panose="020B0604020202020204" charset="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242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image" Target="../media/image1.png"/><Relationship Id="rId16"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jpe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73600" y="2721600"/>
            <a:ext cx="1778979" cy="8920800"/>
            <a:chOff x="0" y="0"/>
            <a:chExt cx="453419" cy="2273700"/>
          </a:xfrm>
        </p:grpSpPr>
        <p:sp>
          <p:nvSpPr>
            <p:cNvPr id="3" name="Freeform 3"/>
            <p:cNvSpPr/>
            <p:nvPr/>
          </p:nvSpPr>
          <p:spPr>
            <a:xfrm>
              <a:off x="0" y="0"/>
              <a:ext cx="453419" cy="2273700"/>
            </a:xfrm>
            <a:custGeom>
              <a:avLst/>
              <a:gdLst/>
              <a:ahLst/>
              <a:cxnLst/>
              <a:rect l="l" t="t" r="r" b="b"/>
              <a:pathLst>
                <a:path w="453419" h="2273700">
                  <a:moveTo>
                    <a:pt x="0" y="0"/>
                  </a:moveTo>
                  <a:lnTo>
                    <a:pt x="453419" y="0"/>
                  </a:lnTo>
                  <a:lnTo>
                    <a:pt x="453419" y="2273700"/>
                  </a:lnTo>
                  <a:lnTo>
                    <a:pt x="0" y="2273700"/>
                  </a:lnTo>
                  <a:close/>
                </a:path>
              </a:pathLst>
            </a:custGeom>
            <a:solidFill>
              <a:srgbClr val="2A3178"/>
            </a:solidFill>
          </p:spPr>
          <p:txBody>
            <a:bodyPr/>
            <a:lstStyle/>
            <a:p>
              <a:endParaRPr lang="en-GB"/>
            </a:p>
          </p:txBody>
        </p:sp>
        <p:sp>
          <p:nvSpPr>
            <p:cNvPr id="4" name="TextBox 4"/>
            <p:cNvSpPr txBox="1"/>
            <p:nvPr/>
          </p:nvSpPr>
          <p:spPr>
            <a:xfrm>
              <a:off x="0" y="-38100"/>
              <a:ext cx="453419" cy="2311800"/>
            </a:xfrm>
            <a:prstGeom prst="rect">
              <a:avLst/>
            </a:prstGeom>
          </p:spPr>
          <p:txBody>
            <a:bodyPr lIns="50505" tIns="50505" rIns="50505" bIns="50505" rtlCol="0" anchor="ctr"/>
            <a:lstStyle/>
            <a:p>
              <a:pPr algn="ctr">
                <a:lnSpc>
                  <a:spcPts val="2755"/>
                </a:lnSpc>
              </a:pPr>
              <a:endParaRPr/>
            </a:p>
          </p:txBody>
        </p:sp>
      </p:grpSp>
      <p:grpSp>
        <p:nvGrpSpPr>
          <p:cNvPr id="5" name="Group 5"/>
          <p:cNvGrpSpPr/>
          <p:nvPr/>
        </p:nvGrpSpPr>
        <p:grpSpPr>
          <a:xfrm>
            <a:off x="540000" y="151200"/>
            <a:ext cx="9610191" cy="2126297"/>
            <a:chOff x="0" y="0"/>
            <a:chExt cx="12813588" cy="2835062"/>
          </a:xfrm>
        </p:grpSpPr>
        <p:sp>
          <p:nvSpPr>
            <p:cNvPr id="6" name="AutoShape 6"/>
            <p:cNvSpPr/>
            <p:nvPr/>
          </p:nvSpPr>
          <p:spPr>
            <a:xfrm>
              <a:off x="0" y="2295723"/>
              <a:ext cx="12813588" cy="0"/>
            </a:xfrm>
            <a:prstGeom prst="line">
              <a:avLst/>
            </a:prstGeom>
            <a:ln w="12700" cap="flat">
              <a:solidFill>
                <a:srgbClr val="000000"/>
              </a:solidFill>
              <a:prstDash val="solid"/>
              <a:headEnd type="none" w="sm" len="sm"/>
              <a:tailEnd type="none" w="sm" len="sm"/>
            </a:ln>
          </p:spPr>
          <p:txBody>
            <a:bodyPr/>
            <a:lstStyle/>
            <a:p>
              <a:endParaRPr lang="en-GB"/>
            </a:p>
          </p:txBody>
        </p:sp>
        <p:sp>
          <p:nvSpPr>
            <p:cNvPr id="7" name="AutoShape 7"/>
            <p:cNvSpPr/>
            <p:nvPr/>
          </p:nvSpPr>
          <p:spPr>
            <a:xfrm>
              <a:off x="0" y="2828712"/>
              <a:ext cx="12813588" cy="0"/>
            </a:xfrm>
            <a:prstGeom prst="line">
              <a:avLst/>
            </a:prstGeom>
            <a:ln w="12700" cap="flat">
              <a:solidFill>
                <a:srgbClr val="000000"/>
              </a:solidFill>
              <a:prstDash val="solid"/>
              <a:headEnd type="none" w="sm" len="sm"/>
              <a:tailEnd type="none" w="sm" len="sm"/>
            </a:ln>
          </p:spPr>
          <p:txBody>
            <a:bodyPr/>
            <a:lstStyle/>
            <a:p>
              <a:endParaRPr lang="en-GB"/>
            </a:p>
          </p:txBody>
        </p:sp>
        <p:grpSp>
          <p:nvGrpSpPr>
            <p:cNvPr id="8" name="Group 8"/>
            <p:cNvGrpSpPr/>
            <p:nvPr/>
          </p:nvGrpSpPr>
          <p:grpSpPr>
            <a:xfrm>
              <a:off x="5122058" y="0"/>
              <a:ext cx="2518235" cy="2524095"/>
              <a:chOff x="0" y="0"/>
              <a:chExt cx="666860" cy="668412"/>
            </a:xfrm>
          </p:grpSpPr>
          <p:sp>
            <p:nvSpPr>
              <p:cNvPr id="9" name="Freeform 9"/>
              <p:cNvSpPr/>
              <p:nvPr/>
            </p:nvSpPr>
            <p:spPr>
              <a:xfrm>
                <a:off x="0" y="0"/>
                <a:ext cx="666860" cy="668412"/>
              </a:xfrm>
              <a:custGeom>
                <a:avLst/>
                <a:gdLst/>
                <a:ahLst/>
                <a:cxnLst/>
                <a:rect l="l" t="t" r="r" b="b"/>
                <a:pathLst>
                  <a:path w="666860" h="668412">
                    <a:moveTo>
                      <a:pt x="333430" y="0"/>
                    </a:moveTo>
                    <a:cubicBezTo>
                      <a:pt x="149282" y="0"/>
                      <a:pt x="0" y="149629"/>
                      <a:pt x="0" y="334206"/>
                    </a:cubicBezTo>
                    <a:cubicBezTo>
                      <a:pt x="0" y="518783"/>
                      <a:pt x="149282" y="668412"/>
                      <a:pt x="333430" y="668412"/>
                    </a:cubicBezTo>
                    <a:cubicBezTo>
                      <a:pt x="517579" y="668412"/>
                      <a:pt x="666860" y="518783"/>
                      <a:pt x="666860" y="334206"/>
                    </a:cubicBezTo>
                    <a:cubicBezTo>
                      <a:pt x="666860" y="149629"/>
                      <a:pt x="517579" y="0"/>
                      <a:pt x="333430" y="0"/>
                    </a:cubicBezTo>
                    <a:close/>
                  </a:path>
                </a:pathLst>
              </a:custGeom>
              <a:solidFill>
                <a:srgbClr val="FFFFFF"/>
              </a:solidFill>
            </p:spPr>
            <p:txBody>
              <a:bodyPr/>
              <a:lstStyle/>
              <a:p>
                <a:endParaRPr lang="en-GB"/>
              </a:p>
            </p:txBody>
          </p:sp>
          <p:sp>
            <p:nvSpPr>
              <p:cNvPr id="10" name="TextBox 10"/>
              <p:cNvSpPr txBox="1"/>
              <p:nvPr/>
            </p:nvSpPr>
            <p:spPr>
              <a:xfrm>
                <a:off x="62518" y="15039"/>
                <a:ext cx="541824" cy="590710"/>
              </a:xfrm>
              <a:prstGeom prst="rect">
                <a:avLst/>
              </a:prstGeom>
            </p:spPr>
            <p:txBody>
              <a:bodyPr lIns="50505" tIns="50505" rIns="50505" bIns="50505" rtlCol="0" anchor="ctr"/>
              <a:lstStyle/>
              <a:p>
                <a:pPr algn="ctr">
                  <a:lnSpc>
                    <a:spcPts val="2227"/>
                  </a:lnSpc>
                </a:pPr>
                <a:endParaRPr/>
              </a:p>
            </p:txBody>
          </p:sp>
        </p:grpSp>
        <p:sp>
          <p:nvSpPr>
            <p:cNvPr id="11" name="TextBox 11"/>
            <p:cNvSpPr txBox="1"/>
            <p:nvPr/>
          </p:nvSpPr>
          <p:spPr>
            <a:xfrm>
              <a:off x="3370830" y="2374385"/>
              <a:ext cx="6074339" cy="338823"/>
            </a:xfrm>
            <a:prstGeom prst="rect">
              <a:avLst/>
            </a:prstGeom>
          </p:spPr>
          <p:txBody>
            <a:bodyPr lIns="0" tIns="0" rIns="0" bIns="0" rtlCol="0" anchor="t">
              <a:spAutoFit/>
            </a:bodyPr>
            <a:lstStyle/>
            <a:p>
              <a:pPr algn="ctr">
                <a:lnSpc>
                  <a:spcPts val="2239"/>
                </a:lnSpc>
                <a:spcBef>
                  <a:spcPct val="0"/>
                </a:spcBef>
              </a:pPr>
              <a:r>
                <a:rPr lang="en-US" sz="1599">
                  <a:solidFill>
                    <a:srgbClr val="1A1A18"/>
                  </a:solidFill>
                  <a:latin typeface="Source Sans Pro"/>
                  <a:ea typeface="Source Sans Pro"/>
                  <a:cs typeface="Source Sans Pro"/>
                  <a:sym typeface="Source Sans Pro"/>
                </a:rPr>
                <a:t>DEUTSCHLANDS ÄLTESTER LINKS COURSE</a:t>
              </a:r>
            </a:p>
          </p:txBody>
        </p:sp>
        <p:sp>
          <p:nvSpPr>
            <p:cNvPr id="12" name="TextBox 12"/>
            <p:cNvSpPr txBox="1"/>
            <p:nvPr/>
          </p:nvSpPr>
          <p:spPr>
            <a:xfrm>
              <a:off x="0" y="2443253"/>
              <a:ext cx="3037170" cy="213783"/>
            </a:xfrm>
            <a:prstGeom prst="rect">
              <a:avLst/>
            </a:prstGeom>
          </p:spPr>
          <p:txBody>
            <a:bodyPr lIns="0" tIns="0" rIns="0" bIns="0" rtlCol="0" anchor="t">
              <a:spAutoFit/>
            </a:bodyPr>
            <a:lstStyle/>
            <a:p>
              <a:pPr algn="l">
                <a:lnSpc>
                  <a:spcPts val="1399"/>
                </a:lnSpc>
                <a:spcBef>
                  <a:spcPct val="0"/>
                </a:spcBef>
              </a:pPr>
              <a:r>
                <a:rPr lang="en-US" sz="999">
                  <a:solidFill>
                    <a:srgbClr val="1A1A18"/>
                  </a:solidFill>
                  <a:latin typeface="Source Sans Pro"/>
                  <a:ea typeface="Source Sans Pro"/>
                  <a:cs typeface="Source Sans Pro"/>
                  <a:sym typeface="Source Sans Pro"/>
                </a:rPr>
                <a:t>golfclub-norderney.com | 04932/927156 </a:t>
              </a:r>
            </a:p>
          </p:txBody>
        </p:sp>
        <p:sp>
          <p:nvSpPr>
            <p:cNvPr id="13" name="TextBox 13"/>
            <p:cNvSpPr txBox="1"/>
            <p:nvPr/>
          </p:nvSpPr>
          <p:spPr>
            <a:xfrm>
              <a:off x="9725180" y="2443253"/>
              <a:ext cx="3088407" cy="213783"/>
            </a:xfrm>
            <a:prstGeom prst="rect">
              <a:avLst/>
            </a:prstGeom>
          </p:spPr>
          <p:txBody>
            <a:bodyPr lIns="0" tIns="0" rIns="0" bIns="0" rtlCol="0" anchor="t">
              <a:spAutoFit/>
            </a:bodyPr>
            <a:lstStyle/>
            <a:p>
              <a:pPr algn="r">
                <a:lnSpc>
                  <a:spcPts val="1399"/>
                </a:lnSpc>
                <a:spcBef>
                  <a:spcPct val="0"/>
                </a:spcBef>
              </a:pPr>
              <a:r>
                <a:rPr lang="en-US" sz="999">
                  <a:solidFill>
                    <a:srgbClr val="1A1A18"/>
                  </a:solidFill>
                  <a:latin typeface="Source Sans Pro"/>
                  <a:ea typeface="Source Sans Pro"/>
                  <a:cs typeface="Source Sans Pro"/>
                  <a:sym typeface="Source Sans Pro"/>
                </a:rPr>
                <a:t>Kostenlos | Ausgabe Aug/Sept 2025</a:t>
              </a:r>
            </a:p>
          </p:txBody>
        </p:sp>
      </p:grpSp>
      <p:sp>
        <p:nvSpPr>
          <p:cNvPr id="14" name="Freeform 14"/>
          <p:cNvSpPr/>
          <p:nvPr/>
        </p:nvSpPr>
        <p:spPr>
          <a:xfrm>
            <a:off x="4591918" y="306237"/>
            <a:ext cx="1508163" cy="1508163"/>
          </a:xfrm>
          <a:custGeom>
            <a:avLst/>
            <a:gdLst/>
            <a:ahLst/>
            <a:cxnLst/>
            <a:rect l="l" t="t" r="r" b="b"/>
            <a:pathLst>
              <a:path w="1508163" h="1508163">
                <a:moveTo>
                  <a:pt x="0" y="0"/>
                </a:moveTo>
                <a:lnTo>
                  <a:pt x="1508164" y="0"/>
                </a:lnTo>
                <a:lnTo>
                  <a:pt x="1508164" y="1508163"/>
                </a:lnTo>
                <a:lnTo>
                  <a:pt x="0" y="1508163"/>
                </a:lnTo>
                <a:lnTo>
                  <a:pt x="0" y="0"/>
                </a:lnTo>
                <a:close/>
              </a:path>
            </a:pathLst>
          </a:custGeom>
          <a:blipFill>
            <a:blip r:embed="rId2"/>
            <a:stretch>
              <a:fillRect/>
            </a:stretch>
          </a:blipFill>
        </p:spPr>
        <p:txBody>
          <a:bodyPr/>
          <a:lstStyle/>
          <a:p>
            <a:endParaRPr lang="en-GB"/>
          </a:p>
        </p:txBody>
      </p:sp>
      <p:sp>
        <p:nvSpPr>
          <p:cNvPr id="15" name="AutoShape 15"/>
          <p:cNvSpPr/>
          <p:nvPr/>
        </p:nvSpPr>
        <p:spPr>
          <a:xfrm>
            <a:off x="540000" y="11725200"/>
            <a:ext cx="9623318" cy="0"/>
          </a:xfrm>
          <a:prstGeom prst="line">
            <a:avLst/>
          </a:prstGeom>
          <a:ln w="9525" cap="flat">
            <a:solidFill>
              <a:srgbClr val="D4B336"/>
            </a:solidFill>
            <a:prstDash val="solid"/>
            <a:headEnd type="none" w="sm" len="sm"/>
            <a:tailEnd type="none" w="sm" len="sm"/>
          </a:ln>
        </p:spPr>
        <p:txBody>
          <a:bodyPr/>
          <a:lstStyle/>
          <a:p>
            <a:endParaRPr lang="en-GB"/>
          </a:p>
        </p:txBody>
      </p:sp>
      <p:sp>
        <p:nvSpPr>
          <p:cNvPr id="16" name="Freeform 16"/>
          <p:cNvSpPr/>
          <p:nvPr/>
        </p:nvSpPr>
        <p:spPr>
          <a:xfrm>
            <a:off x="8673315" y="8510425"/>
            <a:ext cx="471009" cy="367387"/>
          </a:xfrm>
          <a:custGeom>
            <a:avLst/>
            <a:gdLst/>
            <a:ahLst/>
            <a:cxnLst/>
            <a:rect l="l" t="t" r="r" b="b"/>
            <a:pathLst>
              <a:path w="471009" h="367387">
                <a:moveTo>
                  <a:pt x="0" y="0"/>
                </a:moveTo>
                <a:lnTo>
                  <a:pt x="471008" y="0"/>
                </a:lnTo>
                <a:lnTo>
                  <a:pt x="471008" y="367387"/>
                </a:lnTo>
                <a:lnTo>
                  <a:pt x="0" y="367387"/>
                </a:lnTo>
                <a:lnTo>
                  <a:pt x="0" y="0"/>
                </a:lnTo>
                <a:close/>
              </a:path>
            </a:pathLst>
          </a:custGeom>
          <a:blipFill>
            <a:blip r:embed="rId3"/>
            <a:stretch>
              <a:fillRect/>
            </a:stretch>
          </a:blipFill>
        </p:spPr>
        <p:txBody>
          <a:bodyPr/>
          <a:lstStyle/>
          <a:p>
            <a:endParaRPr lang="en-GB"/>
          </a:p>
        </p:txBody>
      </p:sp>
      <p:grpSp>
        <p:nvGrpSpPr>
          <p:cNvPr id="17" name="Group 17"/>
          <p:cNvGrpSpPr/>
          <p:nvPr/>
        </p:nvGrpSpPr>
        <p:grpSpPr>
          <a:xfrm>
            <a:off x="545402" y="12836981"/>
            <a:ext cx="5695200" cy="248911"/>
            <a:chOff x="0" y="0"/>
            <a:chExt cx="1443153" cy="63074"/>
          </a:xfrm>
        </p:grpSpPr>
        <p:sp>
          <p:nvSpPr>
            <p:cNvPr id="18" name="Freeform 18"/>
            <p:cNvSpPr/>
            <p:nvPr/>
          </p:nvSpPr>
          <p:spPr>
            <a:xfrm>
              <a:off x="0" y="0"/>
              <a:ext cx="1443153" cy="63074"/>
            </a:xfrm>
            <a:custGeom>
              <a:avLst/>
              <a:gdLst/>
              <a:ahLst/>
              <a:cxnLst/>
              <a:rect l="l" t="t" r="r" b="b"/>
              <a:pathLst>
                <a:path w="1443153" h="63074">
                  <a:moveTo>
                    <a:pt x="0" y="0"/>
                  </a:moveTo>
                  <a:lnTo>
                    <a:pt x="1443153" y="0"/>
                  </a:lnTo>
                  <a:lnTo>
                    <a:pt x="1443153" y="63074"/>
                  </a:lnTo>
                  <a:lnTo>
                    <a:pt x="0" y="63074"/>
                  </a:lnTo>
                  <a:close/>
                </a:path>
              </a:pathLst>
            </a:custGeom>
            <a:solidFill>
              <a:srgbClr val="2A3178"/>
            </a:solidFill>
          </p:spPr>
          <p:txBody>
            <a:bodyPr/>
            <a:lstStyle/>
            <a:p>
              <a:endParaRPr lang="en-GB"/>
            </a:p>
          </p:txBody>
        </p:sp>
        <p:sp>
          <p:nvSpPr>
            <p:cNvPr id="19" name="TextBox 19"/>
            <p:cNvSpPr txBox="1"/>
            <p:nvPr/>
          </p:nvSpPr>
          <p:spPr>
            <a:xfrm>
              <a:off x="0" y="-28575"/>
              <a:ext cx="1443153" cy="91649"/>
            </a:xfrm>
            <a:prstGeom prst="rect">
              <a:avLst/>
            </a:prstGeom>
          </p:spPr>
          <p:txBody>
            <a:bodyPr lIns="50800" tIns="50800" rIns="50800" bIns="50800" rtlCol="0" anchor="ctr"/>
            <a:lstStyle/>
            <a:p>
              <a:pPr algn="ctr">
                <a:lnSpc>
                  <a:spcPts val="2520"/>
                </a:lnSpc>
              </a:pPr>
              <a:endParaRPr/>
            </a:p>
          </p:txBody>
        </p:sp>
      </p:grpSp>
      <p:sp>
        <p:nvSpPr>
          <p:cNvPr id="20" name="TextBox 20"/>
          <p:cNvSpPr txBox="1"/>
          <p:nvPr/>
        </p:nvSpPr>
        <p:spPr>
          <a:xfrm>
            <a:off x="640451" y="12860948"/>
            <a:ext cx="1767162" cy="1317848"/>
          </a:xfrm>
          <a:prstGeom prst="rect">
            <a:avLst/>
          </a:prstGeom>
        </p:spPr>
        <p:txBody>
          <a:bodyPr lIns="0" tIns="0" rIns="0" bIns="0" rtlCol="0" anchor="t">
            <a:spAutoFit/>
          </a:bodyPr>
          <a:lstStyle/>
          <a:p>
            <a:pPr algn="l">
              <a:lnSpc>
                <a:spcPts val="1584"/>
              </a:lnSpc>
            </a:pPr>
            <a:r>
              <a:rPr lang="en-US" sz="800" b="1">
                <a:solidFill>
                  <a:srgbClr val="FFFFFF"/>
                </a:solidFill>
                <a:latin typeface="Source Sans Pro Bold"/>
                <a:ea typeface="Source Sans Pro Bold"/>
                <a:cs typeface="Source Sans Pro Bold"/>
                <a:sym typeface="Source Sans Pro Bold"/>
              </a:rPr>
              <a:t>Kategorie</a:t>
            </a:r>
          </a:p>
          <a:p>
            <a:pPr algn="l">
              <a:lnSpc>
                <a:spcPts val="1584"/>
              </a:lnSpc>
            </a:pPr>
            <a:r>
              <a:rPr lang="en-US" sz="800">
                <a:solidFill>
                  <a:srgbClr val="000000"/>
                </a:solidFill>
                <a:latin typeface="Source Serif Pro"/>
                <a:ea typeface="Source Serif Pro"/>
                <a:cs typeface="Source Serif Pro"/>
                <a:sym typeface="Source Serif Pro"/>
              </a:rPr>
              <a:t>Erwachsene 18 Loch</a:t>
            </a:r>
          </a:p>
          <a:p>
            <a:pPr algn="l">
              <a:lnSpc>
                <a:spcPts val="1584"/>
              </a:lnSpc>
            </a:pPr>
            <a:r>
              <a:rPr lang="en-US" sz="800">
                <a:solidFill>
                  <a:srgbClr val="000000"/>
                </a:solidFill>
                <a:latin typeface="Source Serif Pro"/>
                <a:ea typeface="Source Serif Pro"/>
                <a:cs typeface="Source Serif Pro"/>
                <a:sym typeface="Source Serif Pro"/>
              </a:rPr>
              <a:t>Erwachsene 9 Loch</a:t>
            </a:r>
          </a:p>
          <a:p>
            <a:pPr algn="l">
              <a:lnSpc>
                <a:spcPts val="1584"/>
              </a:lnSpc>
            </a:pPr>
            <a:r>
              <a:rPr lang="en-US" sz="800">
                <a:solidFill>
                  <a:srgbClr val="000000"/>
                </a:solidFill>
                <a:latin typeface="Source Serif Pro"/>
                <a:ea typeface="Source Serif Pro"/>
                <a:cs typeface="Source Serif Pro"/>
                <a:sym typeface="Source Serif Pro"/>
              </a:rPr>
              <a:t>Jugendliche bis 18 Jahre</a:t>
            </a:r>
          </a:p>
          <a:p>
            <a:pPr algn="l">
              <a:lnSpc>
                <a:spcPts val="1584"/>
              </a:lnSpc>
            </a:pPr>
            <a:r>
              <a:rPr lang="en-US" sz="800">
                <a:solidFill>
                  <a:srgbClr val="000000"/>
                </a:solidFill>
                <a:latin typeface="Source Serif Pro"/>
                <a:ea typeface="Source Serif Pro"/>
                <a:cs typeface="Source Serif Pro"/>
                <a:sym typeface="Source Serif Pro"/>
              </a:rPr>
              <a:t>Azubis &amp; Studenten ( bis 27. Jahre)</a:t>
            </a:r>
          </a:p>
          <a:p>
            <a:pPr algn="l">
              <a:lnSpc>
                <a:spcPts val="1584"/>
              </a:lnSpc>
            </a:pPr>
            <a:r>
              <a:rPr lang="en-US" sz="800">
                <a:solidFill>
                  <a:srgbClr val="000000"/>
                </a:solidFill>
                <a:latin typeface="Source Serif Pro"/>
                <a:ea typeface="Source Serif Pro"/>
                <a:cs typeface="Source Serif Pro"/>
                <a:sym typeface="Source Serif Pro"/>
              </a:rPr>
              <a:t>Übungsgelände</a:t>
            </a:r>
          </a:p>
          <a:p>
            <a:pPr algn="l">
              <a:lnSpc>
                <a:spcPts val="1584"/>
              </a:lnSpc>
            </a:pPr>
            <a:r>
              <a:rPr lang="en-US" sz="800">
                <a:solidFill>
                  <a:srgbClr val="000000"/>
                </a:solidFill>
                <a:latin typeface="Source Serif Pro"/>
                <a:ea typeface="Source Serif Pro"/>
                <a:cs typeface="Source Serif Pro"/>
                <a:sym typeface="Source Serif Pro"/>
              </a:rPr>
              <a:t>Carts</a:t>
            </a:r>
          </a:p>
        </p:txBody>
      </p:sp>
      <p:sp>
        <p:nvSpPr>
          <p:cNvPr id="21" name="TextBox 21"/>
          <p:cNvSpPr txBox="1"/>
          <p:nvPr/>
        </p:nvSpPr>
        <p:spPr>
          <a:xfrm>
            <a:off x="2371226" y="12860948"/>
            <a:ext cx="752080" cy="552164"/>
          </a:xfrm>
          <a:prstGeom prst="rect">
            <a:avLst/>
          </a:prstGeom>
        </p:spPr>
        <p:txBody>
          <a:bodyPr lIns="0" tIns="0" rIns="0" bIns="0" rtlCol="0" anchor="t">
            <a:spAutoFit/>
          </a:bodyPr>
          <a:lstStyle/>
          <a:p>
            <a:pPr algn="l">
              <a:lnSpc>
                <a:spcPts val="1584"/>
              </a:lnSpc>
            </a:pPr>
            <a:r>
              <a:rPr lang="en-US" sz="800" b="1">
                <a:solidFill>
                  <a:srgbClr val="FFFFFF"/>
                </a:solidFill>
                <a:latin typeface="Source Sans Pro Bold"/>
                <a:ea typeface="Source Sans Pro Bold"/>
                <a:cs typeface="Source Sans Pro Bold"/>
                <a:sym typeface="Source Sans Pro Bold"/>
              </a:rPr>
              <a:t>9 Loch</a:t>
            </a:r>
          </a:p>
          <a:p>
            <a:pPr algn="l">
              <a:lnSpc>
                <a:spcPts val="1584"/>
              </a:lnSpc>
            </a:pPr>
            <a:endParaRPr lang="en-US" sz="800" b="1">
              <a:solidFill>
                <a:srgbClr val="FFFFFF"/>
              </a:solidFill>
              <a:latin typeface="Source Sans Pro Bold"/>
              <a:ea typeface="Source Sans Pro Bold"/>
              <a:cs typeface="Source Sans Pro Bold"/>
              <a:sym typeface="Source Sans Pro Bold"/>
            </a:endParaRPr>
          </a:p>
          <a:p>
            <a:pPr algn="l">
              <a:lnSpc>
                <a:spcPts val="1584"/>
              </a:lnSpc>
            </a:pPr>
            <a:r>
              <a:rPr lang="en-US" sz="800">
                <a:solidFill>
                  <a:srgbClr val="000000"/>
                </a:solidFill>
                <a:latin typeface="Source Serif Pro"/>
                <a:ea typeface="Source Serif Pro"/>
                <a:cs typeface="Source Serif Pro"/>
                <a:sym typeface="Source Serif Pro"/>
              </a:rPr>
              <a:t>54 € </a:t>
            </a:r>
          </a:p>
        </p:txBody>
      </p:sp>
      <p:sp>
        <p:nvSpPr>
          <p:cNvPr id="22" name="TextBox 22"/>
          <p:cNvSpPr txBox="1"/>
          <p:nvPr/>
        </p:nvSpPr>
        <p:spPr>
          <a:xfrm>
            <a:off x="3154586" y="12860948"/>
            <a:ext cx="716338" cy="1126427"/>
          </a:xfrm>
          <a:prstGeom prst="rect">
            <a:avLst/>
          </a:prstGeom>
        </p:spPr>
        <p:txBody>
          <a:bodyPr lIns="0" tIns="0" rIns="0" bIns="0" rtlCol="0" anchor="t">
            <a:spAutoFit/>
          </a:bodyPr>
          <a:lstStyle/>
          <a:p>
            <a:pPr algn="l">
              <a:lnSpc>
                <a:spcPts val="1584"/>
              </a:lnSpc>
            </a:pPr>
            <a:r>
              <a:rPr lang="en-US" sz="800" b="1">
                <a:solidFill>
                  <a:srgbClr val="FFFFFF"/>
                </a:solidFill>
                <a:latin typeface="Source Sans Pro Bold"/>
                <a:ea typeface="Source Sans Pro Bold"/>
                <a:cs typeface="Source Sans Pro Bold"/>
                <a:sym typeface="Source Sans Pro Bold"/>
              </a:rPr>
              <a:t>Tageskarte</a:t>
            </a:r>
          </a:p>
          <a:p>
            <a:pPr algn="l">
              <a:lnSpc>
                <a:spcPts val="1584"/>
              </a:lnSpc>
            </a:pPr>
            <a:r>
              <a:rPr lang="en-US" sz="800">
                <a:solidFill>
                  <a:srgbClr val="000000"/>
                </a:solidFill>
                <a:latin typeface="Source Serif Pro"/>
                <a:ea typeface="Source Serif Pro"/>
                <a:cs typeface="Source Serif Pro"/>
                <a:sym typeface="Source Serif Pro"/>
              </a:rPr>
              <a:t>75 €</a:t>
            </a:r>
          </a:p>
          <a:p>
            <a:pPr algn="l">
              <a:lnSpc>
                <a:spcPts val="1584"/>
              </a:lnSpc>
            </a:pPr>
            <a:r>
              <a:rPr lang="en-US" sz="800">
                <a:solidFill>
                  <a:srgbClr val="000000"/>
                </a:solidFill>
                <a:latin typeface="Source Serif Pro"/>
                <a:ea typeface="Source Serif Pro"/>
                <a:cs typeface="Source Serif Pro"/>
                <a:sym typeface="Source Serif Pro"/>
              </a:rPr>
              <a:t>n.a.</a:t>
            </a:r>
          </a:p>
          <a:p>
            <a:pPr algn="l">
              <a:lnSpc>
                <a:spcPts val="1584"/>
              </a:lnSpc>
            </a:pPr>
            <a:r>
              <a:rPr lang="en-US" sz="800">
                <a:solidFill>
                  <a:srgbClr val="000000"/>
                </a:solidFill>
                <a:latin typeface="Source Serif Pro"/>
                <a:ea typeface="Source Serif Pro"/>
                <a:cs typeface="Source Serif Pro"/>
                <a:sym typeface="Source Serif Pro"/>
              </a:rPr>
              <a:t>36 €</a:t>
            </a:r>
          </a:p>
          <a:p>
            <a:pPr algn="l">
              <a:lnSpc>
                <a:spcPts val="1584"/>
              </a:lnSpc>
            </a:pPr>
            <a:r>
              <a:rPr lang="en-US" sz="800">
                <a:solidFill>
                  <a:srgbClr val="000000"/>
                </a:solidFill>
                <a:latin typeface="Source Serif Pro"/>
                <a:ea typeface="Source Serif Pro"/>
                <a:cs typeface="Source Serif Pro"/>
                <a:sym typeface="Source Serif Pro"/>
              </a:rPr>
              <a:t>48 €</a:t>
            </a:r>
          </a:p>
          <a:p>
            <a:pPr algn="l">
              <a:lnSpc>
                <a:spcPts val="1584"/>
              </a:lnSpc>
            </a:pPr>
            <a:r>
              <a:rPr lang="en-US" sz="800">
                <a:solidFill>
                  <a:srgbClr val="000000"/>
                </a:solidFill>
                <a:latin typeface="Source Serif Pro"/>
                <a:ea typeface="Source Serif Pro"/>
                <a:cs typeface="Source Serif Pro"/>
                <a:sym typeface="Source Serif Pro"/>
              </a:rPr>
              <a:t>6,50 €</a:t>
            </a:r>
          </a:p>
        </p:txBody>
      </p:sp>
      <p:sp>
        <p:nvSpPr>
          <p:cNvPr id="23" name="TextBox 23"/>
          <p:cNvSpPr txBox="1"/>
          <p:nvPr/>
        </p:nvSpPr>
        <p:spPr>
          <a:xfrm>
            <a:off x="3937946" y="12860948"/>
            <a:ext cx="709189" cy="1317848"/>
          </a:xfrm>
          <a:prstGeom prst="rect">
            <a:avLst/>
          </a:prstGeom>
        </p:spPr>
        <p:txBody>
          <a:bodyPr lIns="0" tIns="0" rIns="0" bIns="0" rtlCol="0" anchor="t">
            <a:spAutoFit/>
          </a:bodyPr>
          <a:lstStyle/>
          <a:p>
            <a:pPr algn="l">
              <a:lnSpc>
                <a:spcPts val="1584"/>
              </a:lnSpc>
            </a:pPr>
            <a:r>
              <a:rPr lang="en-US" sz="800" b="1">
                <a:solidFill>
                  <a:srgbClr val="FFFFFF"/>
                </a:solidFill>
                <a:latin typeface="Source Sans Pro Bold"/>
                <a:ea typeface="Source Sans Pro Bold"/>
                <a:cs typeface="Source Sans Pro Bold"/>
                <a:sym typeface="Source Sans Pro Bold"/>
              </a:rPr>
              <a:t>3-er Karte</a:t>
            </a:r>
          </a:p>
          <a:p>
            <a:pPr algn="l">
              <a:lnSpc>
                <a:spcPts val="1584"/>
              </a:lnSpc>
            </a:pPr>
            <a:r>
              <a:rPr lang="en-US" sz="800">
                <a:solidFill>
                  <a:srgbClr val="000000"/>
                </a:solidFill>
                <a:latin typeface="Source Serif Pro"/>
                <a:ea typeface="Source Serif Pro"/>
                <a:cs typeface="Source Serif Pro"/>
                <a:sym typeface="Source Serif Pro"/>
              </a:rPr>
              <a:t>200 €</a:t>
            </a:r>
          </a:p>
          <a:p>
            <a:pPr algn="l">
              <a:lnSpc>
                <a:spcPts val="1584"/>
              </a:lnSpc>
            </a:pPr>
            <a:r>
              <a:rPr lang="en-US" sz="800">
                <a:solidFill>
                  <a:srgbClr val="000000"/>
                </a:solidFill>
                <a:latin typeface="Source Serif Pro"/>
                <a:ea typeface="Source Serif Pro"/>
                <a:cs typeface="Source Serif Pro"/>
                <a:sym typeface="Source Serif Pro"/>
              </a:rPr>
              <a:t>n.a.</a:t>
            </a:r>
          </a:p>
          <a:p>
            <a:pPr algn="l">
              <a:lnSpc>
                <a:spcPts val="1584"/>
              </a:lnSpc>
            </a:pPr>
            <a:r>
              <a:rPr lang="en-US" sz="800">
                <a:solidFill>
                  <a:srgbClr val="000000"/>
                </a:solidFill>
                <a:latin typeface="Source Serif Pro"/>
                <a:ea typeface="Source Serif Pro"/>
                <a:cs typeface="Source Serif Pro"/>
                <a:sym typeface="Source Serif Pro"/>
              </a:rPr>
              <a:t>95 €</a:t>
            </a:r>
          </a:p>
          <a:p>
            <a:pPr algn="l">
              <a:lnSpc>
                <a:spcPts val="1584"/>
              </a:lnSpc>
            </a:pPr>
            <a:r>
              <a:rPr lang="en-US" sz="800">
                <a:solidFill>
                  <a:srgbClr val="000000"/>
                </a:solidFill>
                <a:latin typeface="Source Serif Pro"/>
                <a:ea typeface="Source Serif Pro"/>
                <a:cs typeface="Source Serif Pro"/>
                <a:sym typeface="Source Serif Pro"/>
              </a:rPr>
              <a:t>130 €</a:t>
            </a:r>
          </a:p>
          <a:p>
            <a:pPr algn="l">
              <a:lnSpc>
                <a:spcPts val="1584"/>
              </a:lnSpc>
            </a:pPr>
            <a:endParaRPr lang="en-US" sz="800">
              <a:solidFill>
                <a:srgbClr val="000000"/>
              </a:solidFill>
              <a:latin typeface="Source Serif Pro"/>
              <a:ea typeface="Source Serif Pro"/>
              <a:cs typeface="Source Serif Pro"/>
              <a:sym typeface="Source Serif Pro"/>
            </a:endParaRPr>
          </a:p>
          <a:p>
            <a:pPr algn="l">
              <a:lnSpc>
                <a:spcPts val="1584"/>
              </a:lnSpc>
            </a:pPr>
            <a:r>
              <a:rPr lang="en-US" sz="800">
                <a:solidFill>
                  <a:srgbClr val="000000"/>
                </a:solidFill>
                <a:latin typeface="Source Serif Pro"/>
                <a:ea typeface="Source Serif Pro"/>
                <a:cs typeface="Source Serif Pro"/>
                <a:sym typeface="Source Serif Pro"/>
              </a:rPr>
              <a:t>25 € ( 9 Loch)</a:t>
            </a:r>
          </a:p>
        </p:txBody>
      </p:sp>
      <p:sp>
        <p:nvSpPr>
          <p:cNvPr id="24" name="TextBox 24"/>
          <p:cNvSpPr txBox="1"/>
          <p:nvPr/>
        </p:nvSpPr>
        <p:spPr>
          <a:xfrm>
            <a:off x="4721306" y="12860948"/>
            <a:ext cx="709189" cy="935006"/>
          </a:xfrm>
          <a:prstGeom prst="rect">
            <a:avLst/>
          </a:prstGeom>
        </p:spPr>
        <p:txBody>
          <a:bodyPr lIns="0" tIns="0" rIns="0" bIns="0" rtlCol="0" anchor="t">
            <a:spAutoFit/>
          </a:bodyPr>
          <a:lstStyle/>
          <a:p>
            <a:pPr algn="l">
              <a:lnSpc>
                <a:spcPts val="1584"/>
              </a:lnSpc>
            </a:pPr>
            <a:r>
              <a:rPr lang="en-US" sz="800" b="1">
                <a:solidFill>
                  <a:srgbClr val="FFFFFF"/>
                </a:solidFill>
                <a:latin typeface="Source Sans Pro Bold"/>
                <a:ea typeface="Source Sans Pro Bold"/>
                <a:cs typeface="Source Sans Pro Bold"/>
                <a:sym typeface="Source Sans Pro Bold"/>
              </a:rPr>
              <a:t>5-er Karte</a:t>
            </a:r>
          </a:p>
          <a:p>
            <a:pPr algn="l">
              <a:lnSpc>
                <a:spcPts val="1584"/>
              </a:lnSpc>
            </a:pPr>
            <a:r>
              <a:rPr lang="en-US" sz="800">
                <a:solidFill>
                  <a:srgbClr val="000000"/>
                </a:solidFill>
                <a:latin typeface="Source Serif Pro"/>
                <a:ea typeface="Source Serif Pro"/>
                <a:cs typeface="Source Serif Pro"/>
                <a:sym typeface="Source Serif Pro"/>
              </a:rPr>
              <a:t>325 €</a:t>
            </a:r>
          </a:p>
          <a:p>
            <a:pPr algn="l">
              <a:lnSpc>
                <a:spcPts val="1584"/>
              </a:lnSpc>
            </a:pPr>
            <a:r>
              <a:rPr lang="en-US" sz="800">
                <a:solidFill>
                  <a:srgbClr val="000000"/>
                </a:solidFill>
                <a:latin typeface="Source Serif Pro"/>
                <a:ea typeface="Source Serif Pro"/>
                <a:cs typeface="Source Serif Pro"/>
                <a:sym typeface="Source Serif Pro"/>
              </a:rPr>
              <a:t>n.a.</a:t>
            </a:r>
          </a:p>
          <a:p>
            <a:pPr algn="l">
              <a:lnSpc>
                <a:spcPts val="1584"/>
              </a:lnSpc>
            </a:pPr>
            <a:r>
              <a:rPr lang="en-US" sz="800">
                <a:solidFill>
                  <a:srgbClr val="000000"/>
                </a:solidFill>
                <a:latin typeface="Source Serif Pro"/>
                <a:ea typeface="Source Serif Pro"/>
                <a:cs typeface="Source Serif Pro"/>
                <a:sym typeface="Source Serif Pro"/>
              </a:rPr>
              <a:t>160 €</a:t>
            </a:r>
          </a:p>
          <a:p>
            <a:pPr algn="l">
              <a:lnSpc>
                <a:spcPts val="1584"/>
              </a:lnSpc>
            </a:pPr>
            <a:r>
              <a:rPr lang="en-US" sz="800">
                <a:solidFill>
                  <a:srgbClr val="000000"/>
                </a:solidFill>
                <a:latin typeface="Source Serif Pro"/>
                <a:ea typeface="Source Serif Pro"/>
                <a:cs typeface="Source Serif Pro"/>
                <a:sym typeface="Source Serif Pro"/>
              </a:rPr>
              <a:t>200 €</a:t>
            </a:r>
          </a:p>
        </p:txBody>
      </p:sp>
      <p:sp>
        <p:nvSpPr>
          <p:cNvPr id="25" name="TextBox 25"/>
          <p:cNvSpPr txBox="1"/>
          <p:nvPr/>
        </p:nvSpPr>
        <p:spPr>
          <a:xfrm>
            <a:off x="5507600" y="12860948"/>
            <a:ext cx="709189" cy="1317848"/>
          </a:xfrm>
          <a:prstGeom prst="rect">
            <a:avLst/>
          </a:prstGeom>
        </p:spPr>
        <p:txBody>
          <a:bodyPr lIns="0" tIns="0" rIns="0" bIns="0" rtlCol="0" anchor="t">
            <a:spAutoFit/>
          </a:bodyPr>
          <a:lstStyle/>
          <a:p>
            <a:pPr algn="l">
              <a:lnSpc>
                <a:spcPts val="1584"/>
              </a:lnSpc>
            </a:pPr>
            <a:r>
              <a:rPr lang="en-US" sz="800" b="1">
                <a:solidFill>
                  <a:srgbClr val="FFFFFF"/>
                </a:solidFill>
                <a:latin typeface="Source Sans Pro Bold"/>
                <a:ea typeface="Source Sans Pro Bold"/>
                <a:cs typeface="Source Sans Pro Bold"/>
                <a:sym typeface="Source Sans Pro Bold"/>
              </a:rPr>
              <a:t>10-er Karte</a:t>
            </a:r>
          </a:p>
          <a:p>
            <a:pPr algn="l">
              <a:lnSpc>
                <a:spcPts val="1584"/>
              </a:lnSpc>
            </a:pPr>
            <a:r>
              <a:rPr lang="en-US" sz="800">
                <a:solidFill>
                  <a:srgbClr val="000000"/>
                </a:solidFill>
                <a:latin typeface="Source Serif Pro"/>
                <a:ea typeface="Source Serif Pro"/>
                <a:cs typeface="Source Serif Pro"/>
                <a:sym typeface="Source Serif Pro"/>
              </a:rPr>
              <a:t>625 €</a:t>
            </a:r>
          </a:p>
          <a:p>
            <a:pPr algn="l">
              <a:lnSpc>
                <a:spcPts val="1584"/>
              </a:lnSpc>
            </a:pPr>
            <a:r>
              <a:rPr lang="en-US" sz="800">
                <a:solidFill>
                  <a:srgbClr val="000000"/>
                </a:solidFill>
                <a:latin typeface="Source Serif Pro"/>
                <a:ea typeface="Source Serif Pro"/>
                <a:cs typeface="Source Serif Pro"/>
                <a:sym typeface="Source Serif Pro"/>
              </a:rPr>
              <a:t>n.a.</a:t>
            </a:r>
          </a:p>
          <a:p>
            <a:pPr algn="l">
              <a:lnSpc>
                <a:spcPts val="1584"/>
              </a:lnSpc>
            </a:pPr>
            <a:r>
              <a:rPr lang="en-US" sz="800">
                <a:solidFill>
                  <a:srgbClr val="000000"/>
                </a:solidFill>
                <a:latin typeface="Source Serif Pro"/>
                <a:ea typeface="Source Serif Pro"/>
                <a:cs typeface="Source Serif Pro"/>
                <a:sym typeface="Source Serif Pro"/>
              </a:rPr>
              <a:t>295 €</a:t>
            </a:r>
          </a:p>
          <a:p>
            <a:pPr algn="l">
              <a:lnSpc>
                <a:spcPts val="1584"/>
              </a:lnSpc>
            </a:pPr>
            <a:r>
              <a:rPr lang="en-US" sz="800">
                <a:solidFill>
                  <a:srgbClr val="000000"/>
                </a:solidFill>
                <a:latin typeface="Source Serif Pro"/>
                <a:ea typeface="Source Serif Pro"/>
                <a:cs typeface="Source Serif Pro"/>
                <a:sym typeface="Source Serif Pro"/>
              </a:rPr>
              <a:t>380 €</a:t>
            </a:r>
          </a:p>
          <a:p>
            <a:pPr algn="l">
              <a:lnSpc>
                <a:spcPts val="1584"/>
              </a:lnSpc>
            </a:pPr>
            <a:endParaRPr lang="en-US" sz="800">
              <a:solidFill>
                <a:srgbClr val="000000"/>
              </a:solidFill>
              <a:latin typeface="Source Serif Pro"/>
              <a:ea typeface="Source Serif Pro"/>
              <a:cs typeface="Source Serif Pro"/>
              <a:sym typeface="Source Serif Pro"/>
            </a:endParaRPr>
          </a:p>
          <a:p>
            <a:pPr algn="l">
              <a:lnSpc>
                <a:spcPts val="1584"/>
              </a:lnSpc>
            </a:pPr>
            <a:r>
              <a:rPr lang="en-US" sz="800">
                <a:solidFill>
                  <a:srgbClr val="000000"/>
                </a:solidFill>
                <a:latin typeface="Source Serif Pro"/>
                <a:ea typeface="Source Serif Pro"/>
                <a:cs typeface="Source Serif Pro"/>
                <a:sym typeface="Source Serif Pro"/>
              </a:rPr>
              <a:t>40 € ( 18 Loch)</a:t>
            </a:r>
          </a:p>
        </p:txBody>
      </p:sp>
      <p:sp>
        <p:nvSpPr>
          <p:cNvPr id="26" name="AutoShape 26"/>
          <p:cNvSpPr/>
          <p:nvPr/>
        </p:nvSpPr>
        <p:spPr>
          <a:xfrm>
            <a:off x="545402" y="13462667"/>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27" name="AutoShape 27"/>
          <p:cNvSpPr/>
          <p:nvPr/>
        </p:nvSpPr>
        <p:spPr>
          <a:xfrm>
            <a:off x="545402" y="14218294"/>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28" name="AutoShape 28"/>
          <p:cNvSpPr/>
          <p:nvPr/>
        </p:nvSpPr>
        <p:spPr>
          <a:xfrm>
            <a:off x="545402" y="14029387"/>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29" name="AutoShape 29"/>
          <p:cNvSpPr/>
          <p:nvPr/>
        </p:nvSpPr>
        <p:spPr>
          <a:xfrm>
            <a:off x="545402" y="13840480"/>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30" name="AutoShape 30"/>
          <p:cNvSpPr/>
          <p:nvPr/>
        </p:nvSpPr>
        <p:spPr>
          <a:xfrm>
            <a:off x="545402" y="13651574"/>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31" name="AutoShape 31"/>
          <p:cNvSpPr/>
          <p:nvPr/>
        </p:nvSpPr>
        <p:spPr>
          <a:xfrm>
            <a:off x="545402" y="13273760"/>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32" name="AutoShape 32"/>
          <p:cNvSpPr/>
          <p:nvPr/>
        </p:nvSpPr>
        <p:spPr>
          <a:xfrm>
            <a:off x="545402" y="13081130"/>
            <a:ext cx="5695200" cy="0"/>
          </a:xfrm>
          <a:prstGeom prst="line">
            <a:avLst/>
          </a:prstGeom>
          <a:ln w="9525" cap="flat">
            <a:solidFill>
              <a:srgbClr val="2A3178"/>
            </a:solidFill>
            <a:prstDash val="solid"/>
            <a:headEnd type="none" w="sm" len="sm"/>
            <a:tailEnd type="none" w="sm" len="sm"/>
          </a:ln>
        </p:spPr>
        <p:txBody>
          <a:bodyPr/>
          <a:lstStyle/>
          <a:p>
            <a:endParaRPr lang="en-GB"/>
          </a:p>
        </p:txBody>
      </p:sp>
      <p:sp>
        <p:nvSpPr>
          <p:cNvPr id="33" name="AutoShape 33"/>
          <p:cNvSpPr/>
          <p:nvPr/>
        </p:nvSpPr>
        <p:spPr>
          <a:xfrm>
            <a:off x="545402" y="12836981"/>
            <a:ext cx="0" cy="1386075"/>
          </a:xfrm>
          <a:prstGeom prst="line">
            <a:avLst/>
          </a:prstGeom>
          <a:ln w="9525" cap="flat">
            <a:solidFill>
              <a:srgbClr val="2A3178"/>
            </a:solidFill>
            <a:prstDash val="solid"/>
            <a:headEnd type="none" w="sm" len="sm"/>
            <a:tailEnd type="none" w="sm" len="sm"/>
          </a:ln>
        </p:spPr>
        <p:txBody>
          <a:bodyPr/>
          <a:lstStyle/>
          <a:p>
            <a:endParaRPr lang="en-GB"/>
          </a:p>
        </p:txBody>
      </p:sp>
      <p:sp>
        <p:nvSpPr>
          <p:cNvPr id="34" name="AutoShape 34"/>
          <p:cNvSpPr/>
          <p:nvPr/>
        </p:nvSpPr>
        <p:spPr>
          <a:xfrm>
            <a:off x="2295227" y="13081130"/>
            <a:ext cx="0" cy="1137164"/>
          </a:xfrm>
          <a:prstGeom prst="line">
            <a:avLst/>
          </a:prstGeom>
          <a:ln w="9525" cap="flat">
            <a:solidFill>
              <a:srgbClr val="2A3178"/>
            </a:solidFill>
            <a:prstDash val="solid"/>
            <a:headEnd type="none" w="sm" len="sm"/>
            <a:tailEnd type="none" w="sm" len="sm"/>
          </a:ln>
        </p:spPr>
        <p:txBody>
          <a:bodyPr/>
          <a:lstStyle/>
          <a:p>
            <a:endParaRPr lang="en-GB"/>
          </a:p>
        </p:txBody>
      </p:sp>
      <p:sp>
        <p:nvSpPr>
          <p:cNvPr id="35" name="AutoShape 35"/>
          <p:cNvSpPr/>
          <p:nvPr/>
        </p:nvSpPr>
        <p:spPr>
          <a:xfrm>
            <a:off x="3083349" y="13081130"/>
            <a:ext cx="0" cy="1137164"/>
          </a:xfrm>
          <a:prstGeom prst="line">
            <a:avLst/>
          </a:prstGeom>
          <a:ln w="9525" cap="flat">
            <a:solidFill>
              <a:srgbClr val="2A3178"/>
            </a:solidFill>
            <a:prstDash val="solid"/>
            <a:headEnd type="none" w="sm" len="sm"/>
            <a:tailEnd type="none" w="sm" len="sm"/>
          </a:ln>
        </p:spPr>
        <p:txBody>
          <a:bodyPr/>
          <a:lstStyle/>
          <a:p>
            <a:endParaRPr lang="en-GB"/>
          </a:p>
        </p:txBody>
      </p:sp>
      <p:sp>
        <p:nvSpPr>
          <p:cNvPr id="36" name="AutoShape 36"/>
          <p:cNvSpPr/>
          <p:nvPr/>
        </p:nvSpPr>
        <p:spPr>
          <a:xfrm>
            <a:off x="3861947" y="13081130"/>
            <a:ext cx="0" cy="1137164"/>
          </a:xfrm>
          <a:prstGeom prst="line">
            <a:avLst/>
          </a:prstGeom>
          <a:ln w="9525" cap="flat">
            <a:solidFill>
              <a:srgbClr val="2A3178"/>
            </a:solidFill>
            <a:prstDash val="solid"/>
            <a:headEnd type="none" w="sm" len="sm"/>
            <a:tailEnd type="none" w="sm" len="sm"/>
          </a:ln>
        </p:spPr>
        <p:txBody>
          <a:bodyPr/>
          <a:lstStyle/>
          <a:p>
            <a:endParaRPr lang="en-GB"/>
          </a:p>
        </p:txBody>
      </p:sp>
      <p:sp>
        <p:nvSpPr>
          <p:cNvPr id="37" name="AutoShape 37"/>
          <p:cNvSpPr/>
          <p:nvPr/>
        </p:nvSpPr>
        <p:spPr>
          <a:xfrm>
            <a:off x="4650069" y="13081130"/>
            <a:ext cx="0" cy="1137164"/>
          </a:xfrm>
          <a:prstGeom prst="line">
            <a:avLst/>
          </a:prstGeom>
          <a:ln w="9525" cap="flat">
            <a:solidFill>
              <a:srgbClr val="2A3178"/>
            </a:solidFill>
            <a:prstDash val="solid"/>
            <a:headEnd type="none" w="sm" len="sm"/>
            <a:tailEnd type="none" w="sm" len="sm"/>
          </a:ln>
        </p:spPr>
        <p:txBody>
          <a:bodyPr/>
          <a:lstStyle/>
          <a:p>
            <a:endParaRPr lang="en-GB"/>
          </a:p>
        </p:txBody>
      </p:sp>
      <p:sp>
        <p:nvSpPr>
          <p:cNvPr id="38" name="AutoShape 38"/>
          <p:cNvSpPr/>
          <p:nvPr/>
        </p:nvSpPr>
        <p:spPr>
          <a:xfrm>
            <a:off x="5430496" y="13081130"/>
            <a:ext cx="0" cy="1137164"/>
          </a:xfrm>
          <a:prstGeom prst="line">
            <a:avLst/>
          </a:prstGeom>
          <a:ln w="9525" cap="flat">
            <a:solidFill>
              <a:srgbClr val="2A3178"/>
            </a:solidFill>
            <a:prstDash val="solid"/>
            <a:headEnd type="none" w="sm" len="sm"/>
            <a:tailEnd type="none" w="sm" len="sm"/>
          </a:ln>
        </p:spPr>
        <p:txBody>
          <a:bodyPr/>
          <a:lstStyle/>
          <a:p>
            <a:endParaRPr lang="en-GB"/>
          </a:p>
        </p:txBody>
      </p:sp>
      <p:sp>
        <p:nvSpPr>
          <p:cNvPr id="39" name="AutoShape 39"/>
          <p:cNvSpPr/>
          <p:nvPr/>
        </p:nvSpPr>
        <p:spPr>
          <a:xfrm>
            <a:off x="6235839" y="12911931"/>
            <a:ext cx="0" cy="1311125"/>
          </a:xfrm>
          <a:prstGeom prst="line">
            <a:avLst/>
          </a:prstGeom>
          <a:ln w="9525" cap="flat">
            <a:solidFill>
              <a:srgbClr val="2A3178"/>
            </a:solidFill>
            <a:prstDash val="solid"/>
            <a:headEnd type="none" w="sm" len="sm"/>
            <a:tailEnd type="none" w="sm" len="sm"/>
          </a:ln>
        </p:spPr>
        <p:txBody>
          <a:bodyPr/>
          <a:lstStyle/>
          <a:p>
            <a:endParaRPr lang="en-GB"/>
          </a:p>
        </p:txBody>
      </p:sp>
      <p:sp>
        <p:nvSpPr>
          <p:cNvPr id="40" name="AutoShape 40"/>
          <p:cNvSpPr/>
          <p:nvPr/>
        </p:nvSpPr>
        <p:spPr>
          <a:xfrm>
            <a:off x="2294313" y="12836981"/>
            <a:ext cx="0" cy="251042"/>
          </a:xfrm>
          <a:prstGeom prst="line">
            <a:avLst/>
          </a:prstGeom>
          <a:ln w="9525" cap="flat">
            <a:solidFill>
              <a:srgbClr val="FFFFFF"/>
            </a:solidFill>
            <a:prstDash val="solid"/>
            <a:headEnd type="none" w="sm" len="sm"/>
            <a:tailEnd type="none" w="sm" len="sm"/>
          </a:ln>
        </p:spPr>
        <p:txBody>
          <a:bodyPr/>
          <a:lstStyle/>
          <a:p>
            <a:endParaRPr lang="en-GB"/>
          </a:p>
        </p:txBody>
      </p:sp>
      <p:sp>
        <p:nvSpPr>
          <p:cNvPr id="41" name="AutoShape 41"/>
          <p:cNvSpPr/>
          <p:nvPr/>
        </p:nvSpPr>
        <p:spPr>
          <a:xfrm>
            <a:off x="3082435" y="12836981"/>
            <a:ext cx="0" cy="251042"/>
          </a:xfrm>
          <a:prstGeom prst="line">
            <a:avLst/>
          </a:prstGeom>
          <a:ln w="9525" cap="flat">
            <a:solidFill>
              <a:srgbClr val="FFFFFF"/>
            </a:solidFill>
            <a:prstDash val="solid"/>
            <a:headEnd type="none" w="sm" len="sm"/>
            <a:tailEnd type="none" w="sm" len="sm"/>
          </a:ln>
        </p:spPr>
        <p:txBody>
          <a:bodyPr/>
          <a:lstStyle/>
          <a:p>
            <a:endParaRPr lang="en-GB"/>
          </a:p>
        </p:txBody>
      </p:sp>
      <p:sp>
        <p:nvSpPr>
          <p:cNvPr id="42" name="AutoShape 42"/>
          <p:cNvSpPr/>
          <p:nvPr/>
        </p:nvSpPr>
        <p:spPr>
          <a:xfrm>
            <a:off x="3861033" y="12836981"/>
            <a:ext cx="0" cy="251042"/>
          </a:xfrm>
          <a:prstGeom prst="line">
            <a:avLst/>
          </a:prstGeom>
          <a:ln w="9525" cap="flat">
            <a:solidFill>
              <a:srgbClr val="FFFFFF"/>
            </a:solidFill>
            <a:prstDash val="solid"/>
            <a:headEnd type="none" w="sm" len="sm"/>
            <a:tailEnd type="none" w="sm" len="sm"/>
          </a:ln>
        </p:spPr>
        <p:txBody>
          <a:bodyPr/>
          <a:lstStyle/>
          <a:p>
            <a:endParaRPr lang="en-GB"/>
          </a:p>
        </p:txBody>
      </p:sp>
      <p:sp>
        <p:nvSpPr>
          <p:cNvPr id="43" name="AutoShape 43"/>
          <p:cNvSpPr/>
          <p:nvPr/>
        </p:nvSpPr>
        <p:spPr>
          <a:xfrm>
            <a:off x="4649155" y="12836981"/>
            <a:ext cx="0" cy="251042"/>
          </a:xfrm>
          <a:prstGeom prst="line">
            <a:avLst/>
          </a:prstGeom>
          <a:ln w="9525" cap="flat">
            <a:solidFill>
              <a:srgbClr val="FFFFFF"/>
            </a:solidFill>
            <a:prstDash val="solid"/>
            <a:headEnd type="none" w="sm" len="sm"/>
            <a:tailEnd type="none" w="sm" len="sm"/>
          </a:ln>
        </p:spPr>
        <p:txBody>
          <a:bodyPr/>
          <a:lstStyle/>
          <a:p>
            <a:endParaRPr lang="en-GB"/>
          </a:p>
        </p:txBody>
      </p:sp>
      <p:sp>
        <p:nvSpPr>
          <p:cNvPr id="44" name="AutoShape 44"/>
          <p:cNvSpPr/>
          <p:nvPr/>
        </p:nvSpPr>
        <p:spPr>
          <a:xfrm>
            <a:off x="5429581" y="12836981"/>
            <a:ext cx="0" cy="251042"/>
          </a:xfrm>
          <a:prstGeom prst="line">
            <a:avLst/>
          </a:prstGeom>
          <a:ln w="9525" cap="flat">
            <a:solidFill>
              <a:srgbClr val="FFFFFF"/>
            </a:solidFill>
            <a:prstDash val="solid"/>
            <a:headEnd type="none" w="sm" len="sm"/>
            <a:tailEnd type="none" w="sm" len="sm"/>
          </a:ln>
        </p:spPr>
        <p:txBody>
          <a:bodyPr/>
          <a:lstStyle/>
          <a:p>
            <a:endParaRPr lang="en-GB"/>
          </a:p>
        </p:txBody>
      </p:sp>
      <p:grpSp>
        <p:nvGrpSpPr>
          <p:cNvPr id="45" name="Group 45"/>
          <p:cNvGrpSpPr/>
          <p:nvPr/>
        </p:nvGrpSpPr>
        <p:grpSpPr>
          <a:xfrm>
            <a:off x="538921" y="11793600"/>
            <a:ext cx="5703911" cy="304800"/>
            <a:chOff x="0" y="0"/>
            <a:chExt cx="7605214" cy="406400"/>
          </a:xfrm>
        </p:grpSpPr>
        <p:grpSp>
          <p:nvGrpSpPr>
            <p:cNvPr id="46" name="Group 46"/>
            <p:cNvGrpSpPr/>
            <p:nvPr/>
          </p:nvGrpSpPr>
          <p:grpSpPr>
            <a:xfrm>
              <a:off x="0" y="0"/>
              <a:ext cx="7605214" cy="403200"/>
              <a:chOff x="0" y="0"/>
              <a:chExt cx="1448938" cy="76817"/>
            </a:xfrm>
          </p:grpSpPr>
          <p:sp>
            <p:nvSpPr>
              <p:cNvPr id="47" name="Freeform 47"/>
              <p:cNvSpPr/>
              <p:nvPr/>
            </p:nvSpPr>
            <p:spPr>
              <a:xfrm>
                <a:off x="0" y="0"/>
                <a:ext cx="1448938" cy="76817"/>
              </a:xfrm>
              <a:custGeom>
                <a:avLst/>
                <a:gdLst/>
                <a:ahLst/>
                <a:cxnLst/>
                <a:rect l="l" t="t" r="r" b="b"/>
                <a:pathLst>
                  <a:path w="1448938" h="76817">
                    <a:moveTo>
                      <a:pt x="0" y="0"/>
                    </a:moveTo>
                    <a:lnTo>
                      <a:pt x="1448938" y="0"/>
                    </a:lnTo>
                    <a:lnTo>
                      <a:pt x="1448938" y="76817"/>
                    </a:lnTo>
                    <a:lnTo>
                      <a:pt x="0" y="76817"/>
                    </a:lnTo>
                    <a:close/>
                  </a:path>
                </a:pathLst>
              </a:custGeom>
              <a:solidFill>
                <a:srgbClr val="2A3178"/>
              </a:solidFill>
              <a:ln cap="sq">
                <a:noFill/>
                <a:prstDash val="solid"/>
                <a:miter/>
              </a:ln>
            </p:spPr>
            <p:txBody>
              <a:bodyPr/>
              <a:lstStyle/>
              <a:p>
                <a:endParaRPr lang="en-GB"/>
              </a:p>
            </p:txBody>
          </p:sp>
          <p:sp>
            <p:nvSpPr>
              <p:cNvPr id="48" name="TextBox 48"/>
              <p:cNvSpPr txBox="1"/>
              <p:nvPr/>
            </p:nvSpPr>
            <p:spPr>
              <a:xfrm>
                <a:off x="0" y="-28575"/>
                <a:ext cx="1448938" cy="105392"/>
              </a:xfrm>
              <a:prstGeom prst="rect">
                <a:avLst/>
              </a:prstGeom>
            </p:spPr>
            <p:txBody>
              <a:bodyPr lIns="50675" tIns="50675" rIns="50675" bIns="50675" rtlCol="0" anchor="ctr"/>
              <a:lstStyle/>
              <a:p>
                <a:pPr algn="ctr">
                  <a:lnSpc>
                    <a:spcPts val="2239"/>
                  </a:lnSpc>
                </a:pPr>
                <a:endParaRPr/>
              </a:p>
            </p:txBody>
          </p:sp>
        </p:grpSp>
        <p:sp>
          <p:nvSpPr>
            <p:cNvPr id="49" name="TextBox 49"/>
            <p:cNvSpPr txBox="1"/>
            <p:nvPr/>
          </p:nvSpPr>
          <p:spPr>
            <a:xfrm>
              <a:off x="34668" y="-9525"/>
              <a:ext cx="4758180" cy="415925"/>
            </a:xfrm>
            <a:prstGeom prst="rect">
              <a:avLst/>
            </a:prstGeom>
          </p:spPr>
          <p:txBody>
            <a:bodyPr lIns="0" tIns="0" rIns="0" bIns="0" rtlCol="0" anchor="t">
              <a:spAutoFit/>
            </a:bodyPr>
            <a:lstStyle/>
            <a:p>
              <a:pPr algn="l">
                <a:lnSpc>
                  <a:spcPts val="2400"/>
                </a:lnSpc>
              </a:pPr>
              <a:r>
                <a:rPr lang="en-US" sz="2000" b="1">
                  <a:solidFill>
                    <a:srgbClr val="FFFFFF"/>
                  </a:solidFill>
                  <a:latin typeface="Source Sans Pro Bold"/>
                  <a:ea typeface="Source Sans Pro Bold"/>
                  <a:cs typeface="Source Sans Pro Bold"/>
                  <a:sym typeface="Source Sans Pro Bold"/>
                </a:rPr>
                <a:t>Greenfees für die Saison 2025</a:t>
              </a:r>
            </a:p>
          </p:txBody>
        </p:sp>
      </p:grpSp>
      <p:sp>
        <p:nvSpPr>
          <p:cNvPr id="50" name="Freeform 50"/>
          <p:cNvSpPr/>
          <p:nvPr/>
        </p:nvSpPr>
        <p:spPr>
          <a:xfrm>
            <a:off x="547618" y="14453396"/>
            <a:ext cx="1007451" cy="439500"/>
          </a:xfrm>
          <a:custGeom>
            <a:avLst/>
            <a:gdLst/>
            <a:ahLst/>
            <a:cxnLst/>
            <a:rect l="l" t="t" r="r" b="b"/>
            <a:pathLst>
              <a:path w="1007451" h="439500">
                <a:moveTo>
                  <a:pt x="0" y="0"/>
                </a:moveTo>
                <a:lnTo>
                  <a:pt x="1007451" y="0"/>
                </a:lnTo>
                <a:lnTo>
                  <a:pt x="1007451" y="439500"/>
                </a:lnTo>
                <a:lnTo>
                  <a:pt x="0" y="439500"/>
                </a:lnTo>
                <a:lnTo>
                  <a:pt x="0" y="0"/>
                </a:lnTo>
                <a:close/>
              </a:path>
            </a:pathLst>
          </a:custGeom>
          <a:blipFill>
            <a:blip r:embed="rId4"/>
            <a:stretch>
              <a:fillRect/>
            </a:stretch>
          </a:blipFill>
        </p:spPr>
        <p:txBody>
          <a:bodyPr/>
          <a:lstStyle/>
          <a:p>
            <a:endParaRPr lang="en-GB"/>
          </a:p>
        </p:txBody>
      </p:sp>
      <p:sp>
        <p:nvSpPr>
          <p:cNvPr id="51" name="Freeform 51"/>
          <p:cNvSpPr/>
          <p:nvPr/>
        </p:nvSpPr>
        <p:spPr>
          <a:xfrm>
            <a:off x="2336782" y="14585498"/>
            <a:ext cx="1166756" cy="175297"/>
          </a:xfrm>
          <a:custGeom>
            <a:avLst/>
            <a:gdLst/>
            <a:ahLst/>
            <a:cxnLst/>
            <a:rect l="l" t="t" r="r" b="b"/>
            <a:pathLst>
              <a:path w="1166756" h="175297">
                <a:moveTo>
                  <a:pt x="0" y="0"/>
                </a:moveTo>
                <a:lnTo>
                  <a:pt x="1166755" y="0"/>
                </a:lnTo>
                <a:lnTo>
                  <a:pt x="1166755" y="175297"/>
                </a:lnTo>
                <a:lnTo>
                  <a:pt x="0" y="175297"/>
                </a:lnTo>
                <a:lnTo>
                  <a:pt x="0" y="0"/>
                </a:lnTo>
                <a:close/>
              </a:path>
            </a:pathLst>
          </a:custGeom>
          <a:blipFill>
            <a:blip r:embed="rId5"/>
            <a:stretch>
              <a:fillRect l="-14968" t="-140077" r="-12204" b="-317522"/>
            </a:stretch>
          </a:blipFill>
        </p:spPr>
        <p:txBody>
          <a:bodyPr/>
          <a:lstStyle/>
          <a:p>
            <a:endParaRPr lang="en-GB"/>
          </a:p>
        </p:txBody>
      </p:sp>
      <p:sp>
        <p:nvSpPr>
          <p:cNvPr id="52" name="Freeform 52"/>
          <p:cNvSpPr/>
          <p:nvPr/>
        </p:nvSpPr>
        <p:spPr>
          <a:xfrm>
            <a:off x="4285250" y="14424595"/>
            <a:ext cx="1014723" cy="497102"/>
          </a:xfrm>
          <a:custGeom>
            <a:avLst/>
            <a:gdLst/>
            <a:ahLst/>
            <a:cxnLst/>
            <a:rect l="l" t="t" r="r" b="b"/>
            <a:pathLst>
              <a:path w="1014723" h="497102">
                <a:moveTo>
                  <a:pt x="0" y="0"/>
                </a:moveTo>
                <a:lnTo>
                  <a:pt x="1014723" y="0"/>
                </a:lnTo>
                <a:lnTo>
                  <a:pt x="1014723" y="497102"/>
                </a:lnTo>
                <a:lnTo>
                  <a:pt x="0" y="497102"/>
                </a:lnTo>
                <a:lnTo>
                  <a:pt x="0" y="0"/>
                </a:lnTo>
                <a:close/>
              </a:path>
            </a:pathLst>
          </a:custGeom>
          <a:blipFill>
            <a:blip r:embed="rId6"/>
            <a:stretch>
              <a:fillRect t="-10228"/>
            </a:stretch>
          </a:blipFill>
        </p:spPr>
        <p:txBody>
          <a:bodyPr/>
          <a:lstStyle/>
          <a:p>
            <a:endParaRPr lang="en-GB"/>
          </a:p>
        </p:txBody>
      </p:sp>
      <p:sp>
        <p:nvSpPr>
          <p:cNvPr id="53" name="Freeform 53"/>
          <p:cNvSpPr/>
          <p:nvPr/>
        </p:nvSpPr>
        <p:spPr>
          <a:xfrm>
            <a:off x="6081686" y="14434448"/>
            <a:ext cx="471790" cy="477397"/>
          </a:xfrm>
          <a:custGeom>
            <a:avLst/>
            <a:gdLst/>
            <a:ahLst/>
            <a:cxnLst/>
            <a:rect l="l" t="t" r="r" b="b"/>
            <a:pathLst>
              <a:path w="471790" h="477397">
                <a:moveTo>
                  <a:pt x="0" y="0"/>
                </a:moveTo>
                <a:lnTo>
                  <a:pt x="471789" y="0"/>
                </a:lnTo>
                <a:lnTo>
                  <a:pt x="471789" y="477397"/>
                </a:lnTo>
                <a:lnTo>
                  <a:pt x="0" y="477397"/>
                </a:lnTo>
                <a:lnTo>
                  <a:pt x="0" y="0"/>
                </a:lnTo>
                <a:close/>
              </a:path>
            </a:pathLst>
          </a:custGeom>
          <a:blipFill>
            <a:blip r:embed="rId7"/>
            <a:stretch>
              <a:fillRect l="-22933" t="-874" r="-23016" b="-991"/>
            </a:stretch>
          </a:blipFill>
        </p:spPr>
        <p:txBody>
          <a:bodyPr/>
          <a:lstStyle/>
          <a:p>
            <a:endParaRPr lang="en-GB"/>
          </a:p>
        </p:txBody>
      </p:sp>
      <p:sp>
        <p:nvSpPr>
          <p:cNvPr id="54" name="Freeform 54"/>
          <p:cNvSpPr/>
          <p:nvPr/>
        </p:nvSpPr>
        <p:spPr>
          <a:xfrm>
            <a:off x="7335188" y="14533128"/>
            <a:ext cx="957149" cy="280037"/>
          </a:xfrm>
          <a:custGeom>
            <a:avLst/>
            <a:gdLst/>
            <a:ahLst/>
            <a:cxnLst/>
            <a:rect l="l" t="t" r="r" b="b"/>
            <a:pathLst>
              <a:path w="957149" h="280037">
                <a:moveTo>
                  <a:pt x="0" y="0"/>
                </a:moveTo>
                <a:lnTo>
                  <a:pt x="957149" y="0"/>
                </a:lnTo>
                <a:lnTo>
                  <a:pt x="957149" y="280037"/>
                </a:lnTo>
                <a:lnTo>
                  <a:pt x="0" y="280037"/>
                </a:lnTo>
                <a:lnTo>
                  <a:pt x="0" y="0"/>
                </a:lnTo>
                <a:close/>
              </a:path>
            </a:pathLst>
          </a:custGeom>
          <a:blipFill>
            <a:blip r:embed="rId8"/>
            <a:stretch>
              <a:fillRect l="-4888" t="-13190" r="-6387" b="-9447"/>
            </a:stretch>
          </a:blipFill>
        </p:spPr>
        <p:txBody>
          <a:bodyPr/>
          <a:lstStyle/>
          <a:p>
            <a:endParaRPr lang="en-GB"/>
          </a:p>
        </p:txBody>
      </p:sp>
      <p:sp>
        <p:nvSpPr>
          <p:cNvPr id="55" name="Freeform 55"/>
          <p:cNvSpPr/>
          <p:nvPr/>
        </p:nvSpPr>
        <p:spPr>
          <a:xfrm>
            <a:off x="9074049" y="14468007"/>
            <a:ext cx="1076141" cy="410279"/>
          </a:xfrm>
          <a:custGeom>
            <a:avLst/>
            <a:gdLst/>
            <a:ahLst/>
            <a:cxnLst/>
            <a:rect l="l" t="t" r="r" b="b"/>
            <a:pathLst>
              <a:path w="1076141" h="410279">
                <a:moveTo>
                  <a:pt x="0" y="0"/>
                </a:moveTo>
                <a:lnTo>
                  <a:pt x="1076142" y="0"/>
                </a:lnTo>
                <a:lnTo>
                  <a:pt x="1076142" y="410279"/>
                </a:lnTo>
                <a:lnTo>
                  <a:pt x="0" y="410279"/>
                </a:lnTo>
                <a:lnTo>
                  <a:pt x="0" y="0"/>
                </a:lnTo>
                <a:close/>
              </a:path>
            </a:pathLst>
          </a:custGeom>
          <a:blipFill>
            <a:blip r:embed="rId9"/>
            <a:stretch>
              <a:fillRect/>
            </a:stretch>
          </a:blipFill>
        </p:spPr>
        <p:txBody>
          <a:bodyPr/>
          <a:lstStyle/>
          <a:p>
            <a:endParaRPr lang="en-GB"/>
          </a:p>
        </p:txBody>
      </p:sp>
      <p:sp>
        <p:nvSpPr>
          <p:cNvPr id="56" name="AutoShape 56"/>
          <p:cNvSpPr/>
          <p:nvPr/>
        </p:nvSpPr>
        <p:spPr>
          <a:xfrm>
            <a:off x="540000" y="14364000"/>
            <a:ext cx="9610191" cy="0"/>
          </a:xfrm>
          <a:prstGeom prst="line">
            <a:avLst/>
          </a:prstGeom>
          <a:ln w="9525" cap="flat">
            <a:solidFill>
              <a:srgbClr val="000000"/>
            </a:solidFill>
            <a:prstDash val="solid"/>
            <a:headEnd type="none" w="sm" len="sm"/>
            <a:tailEnd type="none" w="sm" len="sm"/>
          </a:ln>
        </p:spPr>
        <p:txBody>
          <a:bodyPr/>
          <a:lstStyle/>
          <a:p>
            <a:endParaRPr lang="en-GB"/>
          </a:p>
        </p:txBody>
      </p:sp>
      <p:sp>
        <p:nvSpPr>
          <p:cNvPr id="57" name="AutoShape 57"/>
          <p:cNvSpPr/>
          <p:nvPr/>
        </p:nvSpPr>
        <p:spPr>
          <a:xfrm>
            <a:off x="540000" y="14968800"/>
            <a:ext cx="9612000" cy="0"/>
          </a:xfrm>
          <a:prstGeom prst="line">
            <a:avLst/>
          </a:prstGeom>
          <a:ln w="9525" cap="flat">
            <a:solidFill>
              <a:srgbClr val="000000"/>
            </a:solidFill>
            <a:prstDash val="solid"/>
            <a:headEnd type="none" w="sm" len="sm"/>
            <a:tailEnd type="none" w="sm" len="sm"/>
          </a:ln>
        </p:spPr>
        <p:txBody>
          <a:bodyPr/>
          <a:lstStyle/>
          <a:p>
            <a:endParaRPr lang="en-GB"/>
          </a:p>
        </p:txBody>
      </p:sp>
      <p:sp>
        <p:nvSpPr>
          <p:cNvPr id="58" name="TextBox 58"/>
          <p:cNvSpPr txBox="1"/>
          <p:nvPr/>
        </p:nvSpPr>
        <p:spPr>
          <a:xfrm>
            <a:off x="4591918" y="10273200"/>
            <a:ext cx="1536266" cy="133350"/>
          </a:xfrm>
          <a:prstGeom prst="rect">
            <a:avLst/>
          </a:prstGeom>
        </p:spPr>
        <p:txBody>
          <a:bodyPr lIns="0" tIns="0" rIns="0" bIns="0" rtlCol="0" anchor="t">
            <a:spAutoFit/>
          </a:bodyPr>
          <a:lstStyle/>
          <a:p>
            <a:pPr algn="just">
              <a:lnSpc>
                <a:spcPts val="1102"/>
              </a:lnSpc>
            </a:pPr>
            <a:r>
              <a:rPr lang="en-US" sz="918" spc="-45">
                <a:solidFill>
                  <a:srgbClr val="FFFFFF"/>
                </a:solidFill>
                <a:latin typeface="Source Serif Pro"/>
                <a:ea typeface="Source Serif Pro"/>
                <a:cs typeface="Source Serif Pro"/>
                <a:sym typeface="Source Serif Pro"/>
              </a:rPr>
              <a:t>Am 3. &amp; 10. September</a:t>
            </a:r>
          </a:p>
        </p:txBody>
      </p:sp>
      <p:grpSp>
        <p:nvGrpSpPr>
          <p:cNvPr id="59" name="Group 59"/>
          <p:cNvGrpSpPr/>
          <p:nvPr/>
        </p:nvGrpSpPr>
        <p:grpSpPr>
          <a:xfrm>
            <a:off x="2507608" y="9954298"/>
            <a:ext cx="3727547" cy="1688102"/>
            <a:chOff x="0" y="0"/>
            <a:chExt cx="947879" cy="429268"/>
          </a:xfrm>
        </p:grpSpPr>
        <p:sp>
          <p:nvSpPr>
            <p:cNvPr id="60" name="Freeform 60"/>
            <p:cNvSpPr/>
            <p:nvPr/>
          </p:nvSpPr>
          <p:spPr>
            <a:xfrm>
              <a:off x="0" y="0"/>
              <a:ext cx="947879" cy="429268"/>
            </a:xfrm>
            <a:custGeom>
              <a:avLst/>
              <a:gdLst/>
              <a:ahLst/>
              <a:cxnLst/>
              <a:rect l="l" t="t" r="r" b="b"/>
              <a:pathLst>
                <a:path w="947879" h="429268">
                  <a:moveTo>
                    <a:pt x="0" y="0"/>
                  </a:moveTo>
                  <a:lnTo>
                    <a:pt x="947879" y="0"/>
                  </a:lnTo>
                  <a:lnTo>
                    <a:pt x="947879" y="429268"/>
                  </a:lnTo>
                  <a:lnTo>
                    <a:pt x="0" y="429268"/>
                  </a:lnTo>
                  <a:close/>
                </a:path>
              </a:pathLst>
            </a:custGeom>
            <a:solidFill>
              <a:srgbClr val="7CB3BA"/>
            </a:solidFill>
          </p:spPr>
          <p:txBody>
            <a:bodyPr/>
            <a:lstStyle/>
            <a:p>
              <a:endParaRPr lang="en-GB"/>
            </a:p>
          </p:txBody>
        </p:sp>
        <p:sp>
          <p:nvSpPr>
            <p:cNvPr id="61" name="TextBox 61"/>
            <p:cNvSpPr txBox="1"/>
            <p:nvPr/>
          </p:nvSpPr>
          <p:spPr>
            <a:xfrm>
              <a:off x="0" y="-9525"/>
              <a:ext cx="947879" cy="438793"/>
            </a:xfrm>
            <a:prstGeom prst="rect">
              <a:avLst/>
            </a:prstGeom>
          </p:spPr>
          <p:txBody>
            <a:bodyPr lIns="50800" tIns="50800" rIns="50800" bIns="50800" rtlCol="0" anchor="ctr"/>
            <a:lstStyle/>
            <a:p>
              <a:pPr algn="ctr">
                <a:lnSpc>
                  <a:spcPts val="2400"/>
                </a:lnSpc>
              </a:pPr>
              <a:endParaRPr/>
            </a:p>
          </p:txBody>
        </p:sp>
      </p:grpSp>
      <p:grpSp>
        <p:nvGrpSpPr>
          <p:cNvPr id="62" name="Group 62"/>
          <p:cNvGrpSpPr/>
          <p:nvPr/>
        </p:nvGrpSpPr>
        <p:grpSpPr>
          <a:xfrm>
            <a:off x="8523633" y="10254924"/>
            <a:ext cx="1466073" cy="962167"/>
            <a:chOff x="0" y="0"/>
            <a:chExt cx="865609" cy="568090"/>
          </a:xfrm>
        </p:grpSpPr>
        <p:sp>
          <p:nvSpPr>
            <p:cNvPr id="63" name="Freeform 63"/>
            <p:cNvSpPr/>
            <p:nvPr/>
          </p:nvSpPr>
          <p:spPr>
            <a:xfrm>
              <a:off x="0" y="0"/>
              <a:ext cx="865609" cy="568090"/>
            </a:xfrm>
            <a:custGeom>
              <a:avLst/>
              <a:gdLst/>
              <a:ahLst/>
              <a:cxnLst/>
              <a:rect l="l" t="t" r="r" b="b"/>
              <a:pathLst>
                <a:path w="865609" h="568090">
                  <a:moveTo>
                    <a:pt x="0" y="0"/>
                  </a:moveTo>
                  <a:lnTo>
                    <a:pt x="865609" y="0"/>
                  </a:lnTo>
                  <a:lnTo>
                    <a:pt x="865609" y="568090"/>
                  </a:lnTo>
                  <a:lnTo>
                    <a:pt x="0" y="568090"/>
                  </a:lnTo>
                  <a:close/>
                </a:path>
              </a:pathLst>
            </a:custGeom>
            <a:blipFill>
              <a:blip r:embed="rId10"/>
              <a:stretch>
                <a:fillRect l="-64384" t="-52012" r="-29974" b="-14570"/>
              </a:stretch>
            </a:blipFill>
          </p:spPr>
          <p:txBody>
            <a:bodyPr/>
            <a:lstStyle/>
            <a:p>
              <a:endParaRPr lang="en-GB"/>
            </a:p>
          </p:txBody>
        </p:sp>
      </p:grpSp>
      <p:grpSp>
        <p:nvGrpSpPr>
          <p:cNvPr id="64" name="Group 64"/>
          <p:cNvGrpSpPr/>
          <p:nvPr/>
        </p:nvGrpSpPr>
        <p:grpSpPr>
          <a:xfrm>
            <a:off x="8523633" y="8390925"/>
            <a:ext cx="1466073" cy="1882275"/>
            <a:chOff x="0" y="0"/>
            <a:chExt cx="371500" cy="476965"/>
          </a:xfrm>
        </p:grpSpPr>
        <p:sp>
          <p:nvSpPr>
            <p:cNvPr id="65" name="Freeform 65"/>
            <p:cNvSpPr/>
            <p:nvPr/>
          </p:nvSpPr>
          <p:spPr>
            <a:xfrm>
              <a:off x="0" y="0"/>
              <a:ext cx="371500" cy="476965"/>
            </a:xfrm>
            <a:custGeom>
              <a:avLst/>
              <a:gdLst/>
              <a:ahLst/>
              <a:cxnLst/>
              <a:rect l="l" t="t" r="r" b="b"/>
              <a:pathLst>
                <a:path w="371500" h="476965">
                  <a:moveTo>
                    <a:pt x="0" y="0"/>
                  </a:moveTo>
                  <a:lnTo>
                    <a:pt x="371500" y="0"/>
                  </a:lnTo>
                  <a:lnTo>
                    <a:pt x="371500" y="476965"/>
                  </a:lnTo>
                  <a:lnTo>
                    <a:pt x="0" y="476965"/>
                  </a:lnTo>
                  <a:close/>
                </a:path>
              </a:pathLst>
            </a:custGeom>
            <a:solidFill>
              <a:srgbClr val="7CB3BA"/>
            </a:solidFill>
          </p:spPr>
          <p:txBody>
            <a:bodyPr/>
            <a:lstStyle/>
            <a:p>
              <a:endParaRPr lang="en-GB"/>
            </a:p>
          </p:txBody>
        </p:sp>
        <p:sp>
          <p:nvSpPr>
            <p:cNvPr id="66" name="TextBox 66"/>
            <p:cNvSpPr txBox="1"/>
            <p:nvPr/>
          </p:nvSpPr>
          <p:spPr>
            <a:xfrm>
              <a:off x="0" y="-9525"/>
              <a:ext cx="371500" cy="486490"/>
            </a:xfrm>
            <a:prstGeom prst="rect">
              <a:avLst/>
            </a:prstGeom>
          </p:spPr>
          <p:txBody>
            <a:bodyPr lIns="50800" tIns="50800" rIns="50800" bIns="50800" rtlCol="0" anchor="ctr"/>
            <a:lstStyle/>
            <a:p>
              <a:pPr algn="ctr">
                <a:lnSpc>
                  <a:spcPts val="2400"/>
                </a:lnSpc>
              </a:pPr>
              <a:endParaRPr/>
            </a:p>
          </p:txBody>
        </p:sp>
      </p:grpSp>
      <p:sp>
        <p:nvSpPr>
          <p:cNvPr id="67" name="TextBox 67"/>
          <p:cNvSpPr txBox="1"/>
          <p:nvPr/>
        </p:nvSpPr>
        <p:spPr>
          <a:xfrm>
            <a:off x="8609518" y="8903298"/>
            <a:ext cx="1307143" cy="1303866"/>
          </a:xfrm>
          <a:prstGeom prst="rect">
            <a:avLst/>
          </a:prstGeom>
        </p:spPr>
        <p:txBody>
          <a:bodyPr lIns="0" tIns="0" rIns="0" bIns="0" rtlCol="0" anchor="t">
            <a:spAutoFit/>
          </a:bodyPr>
          <a:lstStyle/>
          <a:p>
            <a:pPr marL="172720" lvl="1" indent="-86360" algn="l">
              <a:lnSpc>
                <a:spcPts val="959"/>
              </a:lnSpc>
              <a:buFont typeface="Arial"/>
              <a:buChar char="•"/>
            </a:pPr>
            <a:r>
              <a:rPr lang="en-US" sz="799" b="1" spc="-39">
                <a:solidFill>
                  <a:srgbClr val="2A3178"/>
                </a:solidFill>
                <a:latin typeface="Source Serif Pro Bold"/>
                <a:ea typeface="Source Serif Pro Bold"/>
                <a:cs typeface="Source Serif Pro Bold"/>
                <a:sym typeface="Source Serif Pro Bold"/>
              </a:rPr>
              <a:t>3. September,</a:t>
            </a:r>
            <a:r>
              <a:rPr lang="en-US" sz="799" spc="-39">
                <a:solidFill>
                  <a:srgbClr val="2A3178"/>
                </a:solidFill>
                <a:latin typeface="Source Serif Pro"/>
                <a:ea typeface="Source Serif Pro"/>
                <a:cs typeface="Source Serif Pro"/>
                <a:sym typeface="Source Serif Pro"/>
              </a:rPr>
              <a:t> </a:t>
            </a:r>
          </a:p>
          <a:p>
            <a:pPr algn="l">
              <a:lnSpc>
                <a:spcPts val="959"/>
              </a:lnSpc>
            </a:pPr>
            <a:r>
              <a:rPr lang="en-US" sz="799" spc="-39">
                <a:solidFill>
                  <a:srgbClr val="2A3178"/>
                </a:solidFill>
                <a:latin typeface="Source Serif Pro"/>
                <a:ea typeface="Source Serif Pro"/>
                <a:cs typeface="Source Serif Pro"/>
                <a:sym typeface="Source Serif Pro"/>
              </a:rPr>
              <a:t>         21:00 Uhr </a:t>
            </a:r>
          </a:p>
          <a:p>
            <a:pPr algn="l">
              <a:lnSpc>
                <a:spcPts val="959"/>
              </a:lnSpc>
            </a:pPr>
            <a:r>
              <a:rPr lang="en-US" sz="799" spc="-39">
                <a:solidFill>
                  <a:srgbClr val="2A3178"/>
                </a:solidFill>
                <a:latin typeface="Source Serif Pro"/>
                <a:ea typeface="Source Serif Pro"/>
                <a:cs typeface="Source Serif Pro"/>
                <a:sym typeface="Source Serif Pro"/>
              </a:rPr>
              <a:t>         (Teil 1)</a:t>
            </a:r>
          </a:p>
          <a:p>
            <a:pPr marL="172720" lvl="1" indent="-86360" algn="l">
              <a:lnSpc>
                <a:spcPts val="959"/>
              </a:lnSpc>
              <a:buFont typeface="Arial"/>
              <a:buChar char="•"/>
            </a:pPr>
            <a:r>
              <a:rPr lang="en-US" sz="799" b="1" spc="-39">
                <a:solidFill>
                  <a:srgbClr val="2A3178"/>
                </a:solidFill>
                <a:latin typeface="Source Serif Pro Bold"/>
                <a:ea typeface="Source Serif Pro Bold"/>
                <a:cs typeface="Source Serif Pro Bold"/>
                <a:sym typeface="Source Serif Pro Bold"/>
              </a:rPr>
              <a:t>10. September, </a:t>
            </a:r>
          </a:p>
          <a:p>
            <a:pPr algn="l">
              <a:lnSpc>
                <a:spcPts val="959"/>
              </a:lnSpc>
            </a:pPr>
            <a:r>
              <a:rPr lang="en-US" sz="799" spc="-39">
                <a:solidFill>
                  <a:srgbClr val="2A3178"/>
                </a:solidFill>
                <a:latin typeface="Source Serif Pro"/>
                <a:ea typeface="Source Serif Pro"/>
                <a:cs typeface="Source Serif Pro"/>
                <a:sym typeface="Source Serif Pro"/>
              </a:rPr>
              <a:t>         21:00 Uhr </a:t>
            </a:r>
          </a:p>
          <a:p>
            <a:pPr algn="l">
              <a:lnSpc>
                <a:spcPts val="959"/>
              </a:lnSpc>
            </a:pPr>
            <a:r>
              <a:rPr lang="en-US" sz="799" spc="-39">
                <a:solidFill>
                  <a:srgbClr val="2A3178"/>
                </a:solidFill>
                <a:latin typeface="Source Serif Pro"/>
                <a:ea typeface="Source Serif Pro"/>
                <a:cs typeface="Source Serif Pro"/>
                <a:sym typeface="Source Serif Pro"/>
              </a:rPr>
              <a:t>         (Teil 2 mit dem     </a:t>
            </a:r>
          </a:p>
          <a:p>
            <a:pPr algn="l">
              <a:lnSpc>
                <a:spcPts val="959"/>
              </a:lnSpc>
            </a:pPr>
            <a:r>
              <a:rPr lang="en-US" sz="799" spc="-39">
                <a:solidFill>
                  <a:srgbClr val="2A3178"/>
                </a:solidFill>
                <a:latin typeface="Source Serif Pro"/>
                <a:ea typeface="Source Serif Pro"/>
                <a:cs typeface="Source Serif Pro"/>
                <a:sym typeface="Source Serif Pro"/>
              </a:rPr>
              <a:t>         Golfclub)</a:t>
            </a:r>
          </a:p>
          <a:p>
            <a:pPr algn="l">
              <a:lnSpc>
                <a:spcPts val="959"/>
              </a:lnSpc>
            </a:pPr>
            <a:endParaRPr lang="en-US" sz="799" spc="-39">
              <a:solidFill>
                <a:srgbClr val="2A3178"/>
              </a:solidFill>
              <a:latin typeface="Source Serif Pro"/>
              <a:ea typeface="Source Serif Pro"/>
              <a:cs typeface="Source Serif Pro"/>
              <a:sym typeface="Source Serif Pro"/>
            </a:endParaRPr>
          </a:p>
          <a:p>
            <a:pPr algn="l">
              <a:lnSpc>
                <a:spcPts val="959"/>
              </a:lnSpc>
            </a:pPr>
            <a:r>
              <a:rPr lang="en-US" sz="799" spc="-39">
                <a:solidFill>
                  <a:srgbClr val="2A3178"/>
                </a:solidFill>
                <a:latin typeface="Source Serif Pro"/>
                <a:ea typeface="Source Serif Pro"/>
                <a:cs typeface="Source Serif Pro"/>
                <a:sym typeface="Source Serif Pro"/>
              </a:rPr>
              <a:t>Die Folgen sind auch in der ARD-Mediathek verfügbar.</a:t>
            </a:r>
          </a:p>
          <a:p>
            <a:pPr algn="l">
              <a:lnSpc>
                <a:spcPts val="959"/>
              </a:lnSpc>
            </a:pPr>
            <a:endParaRPr lang="en-US" sz="799" spc="-39">
              <a:solidFill>
                <a:srgbClr val="2A3178"/>
              </a:solidFill>
              <a:latin typeface="Source Serif Pro"/>
              <a:ea typeface="Source Serif Pro"/>
              <a:cs typeface="Source Serif Pro"/>
              <a:sym typeface="Source Serif Pro"/>
            </a:endParaRPr>
          </a:p>
        </p:txBody>
      </p:sp>
      <p:sp>
        <p:nvSpPr>
          <p:cNvPr id="68" name="Freeform 68"/>
          <p:cNvSpPr/>
          <p:nvPr/>
        </p:nvSpPr>
        <p:spPr>
          <a:xfrm>
            <a:off x="9464971" y="8769600"/>
            <a:ext cx="451690" cy="349761"/>
          </a:xfrm>
          <a:custGeom>
            <a:avLst/>
            <a:gdLst/>
            <a:ahLst/>
            <a:cxnLst/>
            <a:rect l="l" t="t" r="r" b="b"/>
            <a:pathLst>
              <a:path w="451690" h="349761">
                <a:moveTo>
                  <a:pt x="0" y="0"/>
                </a:moveTo>
                <a:lnTo>
                  <a:pt x="451690" y="0"/>
                </a:lnTo>
                <a:lnTo>
                  <a:pt x="451690" y="349761"/>
                </a:lnTo>
                <a:lnTo>
                  <a:pt x="0" y="349761"/>
                </a:lnTo>
                <a:lnTo>
                  <a:pt x="0" y="0"/>
                </a:lnTo>
                <a:close/>
              </a:path>
            </a:pathLst>
          </a:custGeom>
          <a:blipFill>
            <a:blip r:embed="rId3"/>
            <a:stretch>
              <a:fillRect b="-731"/>
            </a:stretch>
          </a:blipFill>
        </p:spPr>
        <p:txBody>
          <a:bodyPr/>
          <a:lstStyle/>
          <a:p>
            <a:endParaRPr lang="en-GB"/>
          </a:p>
        </p:txBody>
      </p:sp>
      <p:sp>
        <p:nvSpPr>
          <p:cNvPr id="69" name="Freeform 69"/>
          <p:cNvSpPr/>
          <p:nvPr/>
        </p:nvSpPr>
        <p:spPr>
          <a:xfrm>
            <a:off x="6417297" y="11787113"/>
            <a:ext cx="3734991" cy="2274488"/>
          </a:xfrm>
          <a:custGeom>
            <a:avLst/>
            <a:gdLst/>
            <a:ahLst/>
            <a:cxnLst/>
            <a:rect l="l" t="t" r="r" b="b"/>
            <a:pathLst>
              <a:path w="3734991" h="2274488">
                <a:moveTo>
                  <a:pt x="0" y="0"/>
                </a:moveTo>
                <a:lnTo>
                  <a:pt x="3734991" y="0"/>
                </a:lnTo>
                <a:lnTo>
                  <a:pt x="3734991" y="2274487"/>
                </a:lnTo>
                <a:lnTo>
                  <a:pt x="0" y="2274487"/>
                </a:lnTo>
                <a:lnTo>
                  <a:pt x="0" y="0"/>
                </a:lnTo>
                <a:close/>
              </a:path>
            </a:pathLst>
          </a:custGeom>
          <a:blipFill>
            <a:blip r:embed="rId11"/>
            <a:stretch>
              <a:fillRect t="-69581" b="-49634"/>
            </a:stretch>
          </a:blipFill>
        </p:spPr>
        <p:txBody>
          <a:bodyPr/>
          <a:lstStyle/>
          <a:p>
            <a:endParaRPr lang="en-GB"/>
          </a:p>
        </p:txBody>
      </p:sp>
      <p:sp>
        <p:nvSpPr>
          <p:cNvPr id="70" name="Freeform 70"/>
          <p:cNvSpPr/>
          <p:nvPr/>
        </p:nvSpPr>
        <p:spPr>
          <a:xfrm>
            <a:off x="2294313" y="5942400"/>
            <a:ext cx="2928810" cy="1011600"/>
          </a:xfrm>
          <a:custGeom>
            <a:avLst/>
            <a:gdLst/>
            <a:ahLst/>
            <a:cxnLst/>
            <a:rect l="l" t="t" r="r" b="b"/>
            <a:pathLst>
              <a:path w="2928810" h="1011600">
                <a:moveTo>
                  <a:pt x="0" y="0"/>
                </a:moveTo>
                <a:lnTo>
                  <a:pt x="2928810" y="0"/>
                </a:lnTo>
                <a:lnTo>
                  <a:pt x="2928810" y="1011600"/>
                </a:lnTo>
                <a:lnTo>
                  <a:pt x="0" y="1011600"/>
                </a:lnTo>
                <a:lnTo>
                  <a:pt x="0" y="0"/>
                </a:lnTo>
                <a:close/>
              </a:path>
            </a:pathLst>
          </a:custGeom>
          <a:blipFill>
            <a:blip r:embed="rId12"/>
            <a:stretch>
              <a:fillRect l="-18232" t="-56626" r="-8778" b="-50219"/>
            </a:stretch>
          </a:blipFill>
        </p:spPr>
        <p:txBody>
          <a:bodyPr/>
          <a:lstStyle/>
          <a:p>
            <a:endParaRPr lang="en-GB"/>
          </a:p>
        </p:txBody>
      </p:sp>
      <p:sp>
        <p:nvSpPr>
          <p:cNvPr id="71" name="Freeform 71"/>
          <p:cNvSpPr/>
          <p:nvPr/>
        </p:nvSpPr>
        <p:spPr>
          <a:xfrm>
            <a:off x="545002" y="3789102"/>
            <a:ext cx="3911798" cy="1010187"/>
          </a:xfrm>
          <a:custGeom>
            <a:avLst/>
            <a:gdLst/>
            <a:ahLst/>
            <a:cxnLst/>
            <a:rect l="l" t="t" r="r" b="b"/>
            <a:pathLst>
              <a:path w="3911798" h="1010187">
                <a:moveTo>
                  <a:pt x="0" y="0"/>
                </a:moveTo>
                <a:lnTo>
                  <a:pt x="3911798" y="0"/>
                </a:lnTo>
                <a:lnTo>
                  <a:pt x="3911798" y="1010187"/>
                </a:lnTo>
                <a:lnTo>
                  <a:pt x="0" y="1010187"/>
                </a:lnTo>
                <a:lnTo>
                  <a:pt x="0" y="0"/>
                </a:lnTo>
                <a:close/>
              </a:path>
            </a:pathLst>
          </a:custGeom>
          <a:blipFill>
            <a:blip r:embed="rId13"/>
            <a:stretch>
              <a:fillRect t="-75370" b="-42449"/>
            </a:stretch>
          </a:blipFill>
        </p:spPr>
        <p:txBody>
          <a:bodyPr/>
          <a:lstStyle/>
          <a:p>
            <a:endParaRPr lang="en-GB"/>
          </a:p>
        </p:txBody>
      </p:sp>
      <p:sp>
        <p:nvSpPr>
          <p:cNvPr id="72" name="Freeform 72"/>
          <p:cNvSpPr/>
          <p:nvPr/>
        </p:nvSpPr>
        <p:spPr>
          <a:xfrm>
            <a:off x="538921" y="4876902"/>
            <a:ext cx="1692784" cy="2077098"/>
          </a:xfrm>
          <a:custGeom>
            <a:avLst/>
            <a:gdLst/>
            <a:ahLst/>
            <a:cxnLst/>
            <a:rect l="l" t="t" r="r" b="b"/>
            <a:pathLst>
              <a:path w="1692784" h="2077098">
                <a:moveTo>
                  <a:pt x="0" y="0"/>
                </a:moveTo>
                <a:lnTo>
                  <a:pt x="1692784" y="0"/>
                </a:lnTo>
                <a:lnTo>
                  <a:pt x="1692784" y="2077098"/>
                </a:lnTo>
                <a:lnTo>
                  <a:pt x="0" y="2077098"/>
                </a:lnTo>
                <a:lnTo>
                  <a:pt x="0" y="0"/>
                </a:lnTo>
                <a:close/>
              </a:path>
            </a:pathLst>
          </a:custGeom>
          <a:blipFill>
            <a:blip r:embed="rId14"/>
            <a:stretch>
              <a:fillRect l="-34524" t="-42229" r="-9184" b="-9381"/>
            </a:stretch>
          </a:blipFill>
        </p:spPr>
        <p:txBody>
          <a:bodyPr/>
          <a:lstStyle/>
          <a:p>
            <a:endParaRPr lang="en-GB"/>
          </a:p>
        </p:txBody>
      </p:sp>
      <p:sp>
        <p:nvSpPr>
          <p:cNvPr id="73" name="Freeform 73"/>
          <p:cNvSpPr/>
          <p:nvPr/>
        </p:nvSpPr>
        <p:spPr>
          <a:xfrm>
            <a:off x="5299973" y="5942400"/>
            <a:ext cx="1358153" cy="1011600"/>
          </a:xfrm>
          <a:custGeom>
            <a:avLst/>
            <a:gdLst/>
            <a:ahLst/>
            <a:cxnLst/>
            <a:rect l="l" t="t" r="r" b="b"/>
            <a:pathLst>
              <a:path w="1358153" h="1011600">
                <a:moveTo>
                  <a:pt x="0" y="0"/>
                </a:moveTo>
                <a:lnTo>
                  <a:pt x="1358153" y="0"/>
                </a:lnTo>
                <a:lnTo>
                  <a:pt x="1358153" y="1011600"/>
                </a:lnTo>
                <a:lnTo>
                  <a:pt x="0" y="1011600"/>
                </a:lnTo>
                <a:lnTo>
                  <a:pt x="0" y="0"/>
                </a:lnTo>
                <a:close/>
              </a:path>
            </a:pathLst>
          </a:custGeom>
          <a:blipFill>
            <a:blip r:embed="rId15"/>
            <a:stretch>
              <a:fillRect l="-7246" t="-42157" r="-26818" b="-112398"/>
            </a:stretch>
          </a:blipFill>
        </p:spPr>
        <p:txBody>
          <a:bodyPr/>
          <a:lstStyle/>
          <a:p>
            <a:endParaRPr lang="en-GB"/>
          </a:p>
        </p:txBody>
      </p:sp>
      <p:sp>
        <p:nvSpPr>
          <p:cNvPr id="74" name="Freeform 74"/>
          <p:cNvSpPr/>
          <p:nvPr/>
        </p:nvSpPr>
        <p:spPr>
          <a:xfrm>
            <a:off x="6735192" y="4876902"/>
            <a:ext cx="1469147" cy="2077098"/>
          </a:xfrm>
          <a:custGeom>
            <a:avLst/>
            <a:gdLst/>
            <a:ahLst/>
            <a:cxnLst/>
            <a:rect l="l" t="t" r="r" b="b"/>
            <a:pathLst>
              <a:path w="1469147" h="2077098">
                <a:moveTo>
                  <a:pt x="0" y="0"/>
                </a:moveTo>
                <a:lnTo>
                  <a:pt x="1469147" y="0"/>
                </a:lnTo>
                <a:lnTo>
                  <a:pt x="1469147" y="2077098"/>
                </a:lnTo>
                <a:lnTo>
                  <a:pt x="0" y="2077098"/>
                </a:lnTo>
                <a:lnTo>
                  <a:pt x="0" y="0"/>
                </a:lnTo>
                <a:close/>
              </a:path>
            </a:pathLst>
          </a:custGeom>
          <a:blipFill>
            <a:blip r:embed="rId16"/>
            <a:stretch>
              <a:fillRect l="-9839" t="-20353" r="-21607"/>
            </a:stretch>
          </a:blipFill>
        </p:spPr>
        <p:txBody>
          <a:bodyPr/>
          <a:lstStyle/>
          <a:p>
            <a:endParaRPr lang="en-GB"/>
          </a:p>
        </p:txBody>
      </p:sp>
      <p:sp>
        <p:nvSpPr>
          <p:cNvPr id="75" name="Freeform 75"/>
          <p:cNvSpPr/>
          <p:nvPr/>
        </p:nvSpPr>
        <p:spPr>
          <a:xfrm>
            <a:off x="2294313" y="4876902"/>
            <a:ext cx="4363814" cy="1011600"/>
          </a:xfrm>
          <a:custGeom>
            <a:avLst/>
            <a:gdLst/>
            <a:ahLst/>
            <a:cxnLst/>
            <a:rect l="l" t="t" r="r" b="b"/>
            <a:pathLst>
              <a:path w="4363814" h="1011600">
                <a:moveTo>
                  <a:pt x="0" y="0"/>
                </a:moveTo>
                <a:lnTo>
                  <a:pt x="4363813" y="0"/>
                </a:lnTo>
                <a:lnTo>
                  <a:pt x="4363813" y="1011600"/>
                </a:lnTo>
                <a:lnTo>
                  <a:pt x="0" y="1011600"/>
                </a:lnTo>
                <a:lnTo>
                  <a:pt x="0" y="0"/>
                </a:lnTo>
                <a:close/>
              </a:path>
            </a:pathLst>
          </a:custGeom>
          <a:blipFill>
            <a:blip r:embed="rId17"/>
            <a:stretch>
              <a:fillRect l="-5392" t="-127432" r="-4032" b="-38085"/>
            </a:stretch>
          </a:blipFill>
        </p:spPr>
        <p:txBody>
          <a:bodyPr/>
          <a:lstStyle/>
          <a:p>
            <a:endParaRPr lang="en-GB"/>
          </a:p>
        </p:txBody>
      </p:sp>
      <p:sp>
        <p:nvSpPr>
          <p:cNvPr id="76" name="Freeform 76"/>
          <p:cNvSpPr/>
          <p:nvPr/>
        </p:nvSpPr>
        <p:spPr>
          <a:xfrm>
            <a:off x="4534019" y="3789102"/>
            <a:ext cx="3670320" cy="1011600"/>
          </a:xfrm>
          <a:custGeom>
            <a:avLst/>
            <a:gdLst/>
            <a:ahLst/>
            <a:cxnLst/>
            <a:rect l="l" t="t" r="r" b="b"/>
            <a:pathLst>
              <a:path w="3670320" h="1011600">
                <a:moveTo>
                  <a:pt x="0" y="0"/>
                </a:moveTo>
                <a:lnTo>
                  <a:pt x="3670320" y="0"/>
                </a:lnTo>
                <a:lnTo>
                  <a:pt x="3670320" y="1011600"/>
                </a:lnTo>
                <a:lnTo>
                  <a:pt x="0" y="1011600"/>
                </a:lnTo>
                <a:lnTo>
                  <a:pt x="0" y="0"/>
                </a:lnTo>
                <a:close/>
              </a:path>
            </a:pathLst>
          </a:custGeom>
          <a:blipFill>
            <a:blip r:embed="rId18"/>
            <a:stretch>
              <a:fillRect l="-837" t="-65113" b="-40683"/>
            </a:stretch>
          </a:blipFill>
        </p:spPr>
        <p:txBody>
          <a:bodyPr/>
          <a:lstStyle/>
          <a:p>
            <a:endParaRPr lang="en-GB"/>
          </a:p>
        </p:txBody>
      </p:sp>
      <p:sp>
        <p:nvSpPr>
          <p:cNvPr id="77" name="Freeform 77"/>
          <p:cNvSpPr/>
          <p:nvPr/>
        </p:nvSpPr>
        <p:spPr>
          <a:xfrm>
            <a:off x="4975367" y="9884919"/>
            <a:ext cx="1682760" cy="1502564"/>
          </a:xfrm>
          <a:custGeom>
            <a:avLst/>
            <a:gdLst/>
            <a:ahLst/>
            <a:cxnLst/>
            <a:rect l="l" t="t" r="r" b="b"/>
            <a:pathLst>
              <a:path w="1682760" h="1502564">
                <a:moveTo>
                  <a:pt x="0" y="0"/>
                </a:moveTo>
                <a:lnTo>
                  <a:pt x="1682759" y="0"/>
                </a:lnTo>
                <a:lnTo>
                  <a:pt x="1682759" y="1502564"/>
                </a:lnTo>
                <a:lnTo>
                  <a:pt x="0" y="1502564"/>
                </a:lnTo>
                <a:lnTo>
                  <a:pt x="0" y="0"/>
                </a:lnTo>
                <a:close/>
              </a:path>
            </a:pathLst>
          </a:custGeom>
          <a:blipFill>
            <a:blip r:embed="rId19"/>
            <a:stretch>
              <a:fillRect/>
            </a:stretch>
          </a:blipFill>
        </p:spPr>
        <p:txBody>
          <a:bodyPr/>
          <a:lstStyle/>
          <a:p>
            <a:endParaRPr lang="en-GB"/>
          </a:p>
        </p:txBody>
      </p:sp>
      <p:sp>
        <p:nvSpPr>
          <p:cNvPr id="78" name="TextBox 78"/>
          <p:cNvSpPr txBox="1"/>
          <p:nvPr/>
        </p:nvSpPr>
        <p:spPr>
          <a:xfrm>
            <a:off x="2713620" y="10279619"/>
            <a:ext cx="3317795" cy="1269369"/>
          </a:xfrm>
          <a:prstGeom prst="rect">
            <a:avLst/>
          </a:prstGeom>
        </p:spPr>
        <p:txBody>
          <a:bodyPr lIns="0" tIns="0" rIns="0" bIns="0" rtlCol="0" anchor="t">
            <a:spAutoFit/>
          </a:bodyPr>
          <a:lstStyle/>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jeden Mittwoch: </a:t>
            </a:r>
            <a:r>
              <a:rPr lang="en-US" sz="800">
                <a:solidFill>
                  <a:srgbClr val="2A3178"/>
                </a:solidFill>
                <a:latin typeface="Source Serif Pro"/>
                <a:ea typeface="Source Serif Pro"/>
                <a:cs typeface="Source Serif Pro"/>
                <a:sym typeface="Source Serif Pro"/>
              </a:rPr>
              <a:t>MiHeGo – Mittwochs-Herrengolf, </a:t>
            </a:r>
          </a:p>
          <a:p>
            <a:pPr algn="just">
              <a:lnSpc>
                <a:spcPts val="1040"/>
              </a:lnSpc>
            </a:pPr>
            <a:r>
              <a:rPr lang="en-US" sz="800">
                <a:solidFill>
                  <a:srgbClr val="2A3178"/>
                </a:solidFill>
                <a:latin typeface="Source Serif Pro"/>
                <a:ea typeface="Source Serif Pro"/>
                <a:cs typeface="Source Serif Pro"/>
                <a:sym typeface="Source Serif Pro"/>
              </a:rPr>
              <a:t>       13:00 Uhr, 18 Loch Stableford</a:t>
            </a:r>
          </a:p>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jeden Donnerstag:</a:t>
            </a:r>
            <a:r>
              <a:rPr lang="en-US" sz="800">
                <a:solidFill>
                  <a:srgbClr val="2A3178"/>
                </a:solidFill>
                <a:latin typeface="Source Serif Pro"/>
                <a:ea typeface="Source Serif Pro"/>
                <a:cs typeface="Source Serif Pro"/>
                <a:sym typeface="Source Serif Pro"/>
              </a:rPr>
              <a:t> Mercedes-Benz After Work, </a:t>
            </a:r>
          </a:p>
          <a:p>
            <a:pPr algn="l">
              <a:lnSpc>
                <a:spcPts val="1040"/>
              </a:lnSpc>
            </a:pPr>
            <a:r>
              <a:rPr lang="en-US" sz="800">
                <a:solidFill>
                  <a:srgbClr val="2A3178"/>
                </a:solidFill>
                <a:latin typeface="Source Serif Pro"/>
                <a:ea typeface="Source Serif Pro"/>
                <a:cs typeface="Source Serif Pro"/>
                <a:sym typeface="Source Serif Pro"/>
              </a:rPr>
              <a:t>       16:00 Uhr, 9 Loch Stableford</a:t>
            </a:r>
          </a:p>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4. August:</a:t>
            </a:r>
            <a:r>
              <a:rPr lang="en-US" sz="800">
                <a:solidFill>
                  <a:srgbClr val="2A3178"/>
                </a:solidFill>
                <a:latin typeface="Source Serif Pro"/>
                <a:ea typeface="Source Serif Pro"/>
                <a:cs typeface="Source Serif Pro"/>
                <a:sym typeface="Source Serif Pro"/>
              </a:rPr>
              <a:t> Ladies Event, 9 Loch Stableford</a:t>
            </a:r>
          </a:p>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10. August:</a:t>
            </a:r>
            <a:r>
              <a:rPr lang="en-US" sz="800">
                <a:solidFill>
                  <a:srgbClr val="2A3178"/>
                </a:solidFill>
                <a:latin typeface="Source Serif Pro"/>
                <a:ea typeface="Source Serif Pro"/>
                <a:cs typeface="Source Serif Pro"/>
                <a:sym typeface="Source Serif Pro"/>
              </a:rPr>
              <a:t> Südliche Nordsee Cup – Vierer mit </a:t>
            </a:r>
          </a:p>
          <a:p>
            <a:pPr algn="l">
              <a:lnSpc>
                <a:spcPts val="1040"/>
              </a:lnSpc>
            </a:pPr>
            <a:r>
              <a:rPr lang="en-US" sz="800">
                <a:solidFill>
                  <a:srgbClr val="2A3178"/>
                </a:solidFill>
                <a:latin typeface="Source Serif Pro"/>
                <a:ea typeface="Source Serif Pro"/>
                <a:cs typeface="Source Serif Pro"/>
                <a:sym typeface="Source Serif Pro"/>
              </a:rPr>
              <a:t>       Auswahldrive, ausgerichtet von Engels &amp; Völkers</a:t>
            </a:r>
          </a:p>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30. bis 31. August:</a:t>
            </a:r>
            <a:r>
              <a:rPr lang="en-US" sz="800">
                <a:solidFill>
                  <a:srgbClr val="2A3178"/>
                </a:solidFill>
                <a:latin typeface="Source Serif Pro"/>
                <a:ea typeface="Source Serif Pro"/>
                <a:cs typeface="Source Serif Pro"/>
                <a:sym typeface="Source Serif Pro"/>
              </a:rPr>
              <a:t> Clubmeisterschaften 2025, alle Klassen</a:t>
            </a:r>
          </a:p>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3. September:</a:t>
            </a:r>
            <a:r>
              <a:rPr lang="en-US" sz="800">
                <a:solidFill>
                  <a:srgbClr val="2A3178"/>
                </a:solidFill>
                <a:latin typeface="Source Serif Pro"/>
                <a:ea typeface="Source Serif Pro"/>
                <a:cs typeface="Source Serif Pro"/>
                <a:sym typeface="Source Serif Pro"/>
              </a:rPr>
              <a:t> Lions Golf Trophy – 18 Loch Stableford + Grillabend</a:t>
            </a:r>
          </a:p>
          <a:p>
            <a:pPr marL="172721" lvl="1" indent="-86360" algn="l">
              <a:lnSpc>
                <a:spcPts val="1040"/>
              </a:lnSpc>
              <a:buFont typeface="Arial"/>
              <a:buChar char="•"/>
            </a:pPr>
            <a:r>
              <a:rPr lang="en-US" sz="800" b="1">
                <a:solidFill>
                  <a:srgbClr val="2A3178"/>
                </a:solidFill>
                <a:latin typeface="Source Serif Pro Bold"/>
                <a:ea typeface="Source Serif Pro Bold"/>
                <a:cs typeface="Source Serif Pro Bold"/>
                <a:sym typeface="Source Serif Pro Bold"/>
              </a:rPr>
              <a:t>13.September:</a:t>
            </a:r>
            <a:r>
              <a:rPr lang="en-US" sz="800">
                <a:solidFill>
                  <a:srgbClr val="2A3178"/>
                </a:solidFill>
                <a:latin typeface="Source Serif Pro"/>
                <a:ea typeface="Source Serif Pro"/>
                <a:cs typeface="Source Serif Pro"/>
                <a:sym typeface="Source Serif Pro"/>
              </a:rPr>
              <a:t> Mümmelmann Cup – Ryder-Cup-Format </a:t>
            </a:r>
          </a:p>
        </p:txBody>
      </p:sp>
      <p:sp>
        <p:nvSpPr>
          <p:cNvPr id="79" name="TextBox 79"/>
          <p:cNvSpPr txBox="1"/>
          <p:nvPr/>
        </p:nvSpPr>
        <p:spPr>
          <a:xfrm>
            <a:off x="547618" y="7115925"/>
            <a:ext cx="5687582" cy="895350"/>
          </a:xfrm>
          <a:prstGeom prst="rect">
            <a:avLst/>
          </a:prstGeom>
        </p:spPr>
        <p:txBody>
          <a:bodyPr lIns="0" tIns="0" rIns="0" bIns="0" rtlCol="0" anchor="t">
            <a:spAutoFit/>
          </a:bodyPr>
          <a:lstStyle/>
          <a:p>
            <a:pPr algn="just">
              <a:lnSpc>
                <a:spcPts val="1439"/>
              </a:lnSpc>
            </a:pPr>
            <a:r>
              <a:rPr lang="en-US" sz="1199" b="1" spc="-11">
                <a:solidFill>
                  <a:srgbClr val="1A1A18"/>
                </a:solidFill>
                <a:latin typeface="Source Serif Pro Bold"/>
                <a:ea typeface="Source Serif Pro Bold"/>
                <a:cs typeface="Source Serif Pro Bold"/>
                <a:sym typeface="Source Serif Pro Bold"/>
              </a:rPr>
              <a:t>Der Sommer 2025 zeigt sich bislang von seiner nordseetypischen  Seite: Mal brannte die Sonne als hätte sie ein Greenfee für 18 Loch gelöst, mal fegten Windböen über den Platz, dass man sich beim Abschlag fast rückwärts bewegte. Und dazwischen? Kurze, aber heftige Regenschauer, die nicht nur die Fairways, sondern auch so manche Wetterapp ad absurdum führten. </a:t>
            </a:r>
          </a:p>
        </p:txBody>
      </p:sp>
      <p:sp>
        <p:nvSpPr>
          <p:cNvPr id="80" name="TextBox 80"/>
          <p:cNvSpPr txBox="1"/>
          <p:nvPr/>
        </p:nvSpPr>
        <p:spPr>
          <a:xfrm>
            <a:off x="8523633" y="3398800"/>
            <a:ext cx="1476000" cy="4978450"/>
          </a:xfrm>
          <a:prstGeom prst="rect">
            <a:avLst/>
          </a:prstGeom>
        </p:spPr>
        <p:txBody>
          <a:bodyPr lIns="0" tIns="0" rIns="0" bIns="0" rtlCol="0" anchor="t">
            <a:spAutoFit/>
          </a:bodyPr>
          <a:lstStyle/>
          <a:p>
            <a:pPr algn="l">
              <a:lnSpc>
                <a:spcPts val="960"/>
              </a:lnSpc>
            </a:pPr>
            <a:r>
              <a:rPr lang="en-US" sz="800" b="1" spc="-40">
                <a:solidFill>
                  <a:srgbClr val="FFFFFF"/>
                </a:solidFill>
                <a:latin typeface="Source Serif Pro Bold"/>
                <a:ea typeface="Source Serif Pro Bold"/>
                <a:cs typeface="Source Serif Pro Bold"/>
                <a:sym typeface="Source Serif Pro Bold"/>
              </a:rPr>
              <a:t>Norderney im Rampenlicht, dazu unser Tipp für den Spätsommer</a:t>
            </a:r>
          </a:p>
          <a:p>
            <a:pPr algn="l">
              <a:lnSpc>
                <a:spcPts val="960"/>
              </a:lnSpc>
            </a:pPr>
            <a:endParaRPr lang="en-US" sz="800" b="1" spc="-40">
              <a:solidFill>
                <a:srgbClr val="FFFFFF"/>
              </a:solidFill>
              <a:latin typeface="Source Serif Pro Bold"/>
              <a:ea typeface="Source Serif Pro Bold"/>
              <a:cs typeface="Source Serif Pro Bold"/>
              <a:sym typeface="Source Serif Pro Bold"/>
            </a:endParaRPr>
          </a:p>
          <a:p>
            <a:pPr algn="l">
              <a:lnSpc>
                <a:spcPts val="960"/>
              </a:lnSpc>
            </a:pPr>
            <a:r>
              <a:rPr lang="en-US" sz="800" spc="-40">
                <a:solidFill>
                  <a:srgbClr val="FFFFFF"/>
                </a:solidFill>
                <a:latin typeface="Source Serif Pro"/>
                <a:ea typeface="Source Serif Pro"/>
                <a:cs typeface="Source Serif Pro"/>
                <a:sym typeface="Source Serif Pro"/>
              </a:rPr>
              <a:t>Unser Links Course bleibt eine Bühne mit Charakter. Im Mai war das Team von „Hubertus Meyer-Burckhardts Zeitreisen“ zu Gast, jetzt stehen die Sendetermine fest. Am 3. und 10. September läuft die Doppelfolge im NDR Fernsehen, Teil zwei mit unserem Platz. Wer dabei ist, sieht Hickory Golf, alte Clubgeschichten und Meyer-Burckhardts allerersten Golfschlag vom Tee 6. Direkt hinein in den Damen Schutzkäfig... schon jetzt legendär.</a:t>
            </a:r>
          </a:p>
          <a:p>
            <a:pPr algn="l">
              <a:lnSpc>
                <a:spcPts val="960"/>
              </a:lnSpc>
            </a:pPr>
            <a:endParaRPr lang="en-US" sz="800" spc="-40">
              <a:solidFill>
                <a:srgbClr val="FFFFFF"/>
              </a:solidFill>
              <a:latin typeface="Source Serif Pro"/>
              <a:ea typeface="Source Serif Pro"/>
              <a:cs typeface="Source Serif Pro"/>
              <a:sym typeface="Source Serif Pro"/>
            </a:endParaRPr>
          </a:p>
          <a:p>
            <a:pPr algn="l">
              <a:lnSpc>
                <a:spcPts val="960"/>
              </a:lnSpc>
            </a:pPr>
            <a:r>
              <a:rPr lang="en-US" sz="800" spc="-40">
                <a:solidFill>
                  <a:srgbClr val="FFFFFF"/>
                </a:solidFill>
                <a:latin typeface="Source Serif Pro"/>
                <a:ea typeface="Source Serif Pro"/>
                <a:cs typeface="Source Serif Pro"/>
                <a:sym typeface="Source Serif Pro"/>
              </a:rPr>
              <a:t>Und weil Fernsehen zwar spannend ist, aber selbst spielen noch schöner, ist der Spätsommer eine der besten Zeiten auf unserem Platz. Meist weniger Wind, goldene Dünen und entspannte Startzeiten. Perfekt für eine Runde nach Feierabend oder am Wochenende. Tipp: Schauen Sie donnerstags beim Mercedes Benz After Work vorbei. Golferisch fordernd, danach entspannt auf der Terrasse.</a:t>
            </a:r>
          </a:p>
          <a:p>
            <a:pPr algn="l">
              <a:lnSpc>
                <a:spcPts val="960"/>
              </a:lnSpc>
            </a:pPr>
            <a:endParaRPr lang="en-US" sz="800" spc="-40">
              <a:solidFill>
                <a:srgbClr val="FFFFFF"/>
              </a:solidFill>
              <a:latin typeface="Source Serif Pro"/>
              <a:ea typeface="Source Serif Pro"/>
              <a:cs typeface="Source Serif Pro"/>
              <a:sym typeface="Source Serif Pro"/>
            </a:endParaRPr>
          </a:p>
          <a:p>
            <a:pPr algn="l">
              <a:lnSpc>
                <a:spcPts val="960"/>
              </a:lnSpc>
            </a:pPr>
            <a:r>
              <a:rPr lang="en-US" sz="800" spc="-40">
                <a:solidFill>
                  <a:srgbClr val="FFFFFF"/>
                </a:solidFill>
                <a:latin typeface="Source Serif Pro"/>
                <a:ea typeface="Source Serif Pro"/>
                <a:cs typeface="Source Serif Pro"/>
                <a:sym typeface="Source Serif Pro"/>
              </a:rPr>
              <a:t>Dazu der Blick aufs Wattenmeer und die Dünen, die im Abendlicht golden schimmern. Wer möchte, lässt den Tag mit Freunden ausklingen oder schmiedet gleich Pläne für die nächste Runde. So bleibt der Spätsommer auf unserem Links Course unvergesslich. Ein Stück echtes Norderneyer Lebensgefühl.</a:t>
            </a:r>
          </a:p>
          <a:p>
            <a:pPr algn="l">
              <a:lnSpc>
                <a:spcPts val="960"/>
              </a:lnSpc>
            </a:pPr>
            <a:endParaRPr lang="en-US" sz="800" spc="-40">
              <a:solidFill>
                <a:srgbClr val="FFFFFF"/>
              </a:solidFill>
              <a:latin typeface="Source Serif Pro"/>
              <a:ea typeface="Source Serif Pro"/>
              <a:cs typeface="Source Serif Pro"/>
              <a:sym typeface="Source Serif Pro"/>
            </a:endParaRPr>
          </a:p>
        </p:txBody>
      </p:sp>
      <p:sp>
        <p:nvSpPr>
          <p:cNvPr id="81" name="TextBox 81"/>
          <p:cNvSpPr txBox="1"/>
          <p:nvPr/>
        </p:nvSpPr>
        <p:spPr>
          <a:xfrm>
            <a:off x="540000" y="9828000"/>
            <a:ext cx="1778400" cy="1828800"/>
          </a:xfrm>
          <a:prstGeom prst="rect">
            <a:avLst/>
          </a:prstGeom>
        </p:spPr>
        <p:txBody>
          <a:bodyPr lIns="0" tIns="0" rIns="0" bIns="0" rtlCol="0" anchor="t">
            <a:spAutoFit/>
          </a:bodyPr>
          <a:lstStyle/>
          <a:p>
            <a:pPr algn="just">
              <a:lnSpc>
                <a:spcPts val="1201"/>
              </a:lnSpc>
            </a:pPr>
            <a:r>
              <a:rPr lang="en-US" sz="1001" spc="-50">
                <a:solidFill>
                  <a:srgbClr val="1A1A18"/>
                </a:solidFill>
                <a:latin typeface="Source Serif Pro"/>
                <a:ea typeface="Source Serif Pro"/>
                <a:cs typeface="Source Serif Pro"/>
                <a:sym typeface="Source Serif Pro"/>
              </a:rPr>
              <a:t>Sehr gut, dass wir unser ganz persönliches Wetterorakel haben: unseren Clubmanager Christian Kabanica. Wer auf ihn hört, ist meist besser dran als mit jeder digitalen Vorhersage.</a:t>
            </a:r>
          </a:p>
          <a:p>
            <a:pPr algn="just">
              <a:lnSpc>
                <a:spcPts val="1201"/>
              </a:lnSpc>
            </a:pPr>
            <a:endParaRPr lang="en-US" sz="1001" spc="-50">
              <a:solidFill>
                <a:srgbClr val="1A1A18"/>
              </a:solidFill>
              <a:latin typeface="Source Serif Pro"/>
              <a:ea typeface="Source Serif Pro"/>
              <a:cs typeface="Source Serif Pro"/>
              <a:sym typeface="Source Serif Pro"/>
            </a:endParaRPr>
          </a:p>
          <a:p>
            <a:pPr algn="just">
              <a:lnSpc>
                <a:spcPts val="1201"/>
              </a:lnSpc>
            </a:pPr>
            <a:r>
              <a:rPr lang="en-US" sz="1001" spc="-50">
                <a:solidFill>
                  <a:srgbClr val="1A1A18"/>
                </a:solidFill>
                <a:latin typeface="Source Serif Pro"/>
                <a:ea typeface="Source Serif Pro"/>
                <a:cs typeface="Source Serif Pro"/>
                <a:sym typeface="Source Serif Pro"/>
              </a:rPr>
              <a:t>Trotz aller Kapriolen war und ist auf dem Platz ordentlich was los. Kein Wunder – mit dem Start der Sommerferien in Niedersachsen und NRW im Juli kamen sehr viele </a:t>
            </a:r>
          </a:p>
        </p:txBody>
      </p:sp>
      <p:sp>
        <p:nvSpPr>
          <p:cNvPr id="82" name="TextBox 82"/>
          <p:cNvSpPr txBox="1"/>
          <p:nvPr/>
        </p:nvSpPr>
        <p:spPr>
          <a:xfrm>
            <a:off x="4460482" y="8174888"/>
            <a:ext cx="1780120" cy="1704975"/>
          </a:xfrm>
          <a:prstGeom prst="rect">
            <a:avLst/>
          </a:prstGeom>
        </p:spPr>
        <p:txBody>
          <a:bodyPr lIns="0" tIns="0" rIns="0" bIns="0" rtlCol="0" anchor="t">
            <a:spAutoFit/>
          </a:bodyPr>
          <a:lstStyle/>
          <a:p>
            <a:pPr algn="just">
              <a:lnSpc>
                <a:spcPts val="1199"/>
              </a:lnSpc>
            </a:pPr>
            <a:r>
              <a:rPr lang="en-US" sz="999" spc="-50">
                <a:solidFill>
                  <a:srgbClr val="1A1A18"/>
                </a:solidFill>
                <a:latin typeface="Source Serif Pro"/>
                <a:ea typeface="Source Serif Pro"/>
                <a:cs typeface="Source Serif Pro"/>
                <a:sym typeface="Source Serif Pro"/>
              </a:rPr>
              <a:t>Auch die Schüler*innen der Golf AG der Kooperativen Gesamt-schule Norderney haben sich in die Sommerpause verabschiedet, mit sichtbarem Spaß am Spiel und einer Menge Potenzial. Da wächst was her. Wir freuen uns wenn einige der jungen Golftalente auch nach den Ferien wieder dabei sind.</a:t>
            </a:r>
          </a:p>
          <a:p>
            <a:pPr algn="just">
              <a:lnSpc>
                <a:spcPts val="1199"/>
              </a:lnSpc>
            </a:pPr>
            <a:endParaRPr lang="en-US" sz="999" spc="-50">
              <a:solidFill>
                <a:srgbClr val="1A1A18"/>
              </a:solidFill>
              <a:latin typeface="Source Serif Pro"/>
              <a:ea typeface="Source Serif Pro"/>
              <a:cs typeface="Source Serif Pro"/>
              <a:sym typeface="Source Serif Pro"/>
            </a:endParaRPr>
          </a:p>
          <a:p>
            <a:pPr algn="just">
              <a:lnSpc>
                <a:spcPts val="1199"/>
              </a:lnSpc>
            </a:pPr>
            <a:r>
              <a:rPr lang="en-US" sz="999" spc="-50">
                <a:solidFill>
                  <a:srgbClr val="1A1A18"/>
                </a:solidFill>
                <a:latin typeface="Source Serif Pro"/>
                <a:ea typeface="Source Serif Pro"/>
                <a:cs typeface="Source Serif Pro"/>
                <a:sym typeface="Source Serif Pro"/>
              </a:rPr>
              <a:t>Insgesamt und turniertechnisch hatte der Sommer einiges im Bag: </a:t>
            </a:r>
          </a:p>
        </p:txBody>
      </p:sp>
      <p:sp>
        <p:nvSpPr>
          <p:cNvPr id="83" name="TextBox 83"/>
          <p:cNvSpPr txBox="1"/>
          <p:nvPr/>
        </p:nvSpPr>
        <p:spPr>
          <a:xfrm>
            <a:off x="548430" y="2646168"/>
            <a:ext cx="7655909" cy="1095309"/>
          </a:xfrm>
          <a:prstGeom prst="rect">
            <a:avLst/>
          </a:prstGeom>
        </p:spPr>
        <p:txBody>
          <a:bodyPr lIns="0" tIns="0" rIns="0" bIns="0" rtlCol="0" anchor="t">
            <a:spAutoFit/>
          </a:bodyPr>
          <a:lstStyle/>
          <a:p>
            <a:pPr algn="ctr">
              <a:lnSpc>
                <a:spcPts val="4333"/>
              </a:lnSpc>
            </a:pPr>
            <a:r>
              <a:rPr lang="en-US" sz="3611" b="1">
                <a:solidFill>
                  <a:srgbClr val="1A1A18"/>
                </a:solidFill>
                <a:latin typeface="Source Sans Pro Bold"/>
                <a:ea typeface="Source Sans Pro Bold"/>
                <a:cs typeface="Source Sans Pro Bold"/>
                <a:sym typeface="Source Sans Pro Bold"/>
              </a:rPr>
              <a:t>Sommer, Sonne, Schauer und </a:t>
            </a:r>
          </a:p>
          <a:p>
            <a:pPr algn="ctr">
              <a:lnSpc>
                <a:spcPts val="4333"/>
              </a:lnSpc>
            </a:pPr>
            <a:r>
              <a:rPr lang="en-US" sz="3611" b="1">
                <a:solidFill>
                  <a:srgbClr val="1A1A18"/>
                </a:solidFill>
                <a:latin typeface="Source Sans Pro Bold"/>
                <a:ea typeface="Source Sans Pro Bold"/>
                <a:cs typeface="Source Sans Pro Bold"/>
                <a:sym typeface="Source Sans Pro Bold"/>
              </a:rPr>
              <a:t>spannende Golfmomente</a:t>
            </a:r>
          </a:p>
        </p:txBody>
      </p:sp>
      <p:sp>
        <p:nvSpPr>
          <p:cNvPr id="84" name="TextBox 84"/>
          <p:cNvSpPr txBox="1"/>
          <p:nvPr/>
        </p:nvSpPr>
        <p:spPr>
          <a:xfrm>
            <a:off x="540000" y="9649144"/>
            <a:ext cx="1778400" cy="133350"/>
          </a:xfrm>
          <a:prstGeom prst="rect">
            <a:avLst/>
          </a:prstGeom>
        </p:spPr>
        <p:txBody>
          <a:bodyPr lIns="0" tIns="0" rIns="0" bIns="0" rtlCol="0" anchor="t">
            <a:spAutoFit/>
          </a:bodyPr>
          <a:lstStyle/>
          <a:p>
            <a:pPr algn="l">
              <a:lnSpc>
                <a:spcPts val="1199"/>
              </a:lnSpc>
            </a:pPr>
            <a:r>
              <a:rPr lang="en-US" sz="999" b="1">
                <a:solidFill>
                  <a:srgbClr val="2A3178"/>
                </a:solidFill>
                <a:latin typeface="Source Serif Pro Bold"/>
                <a:ea typeface="Source Serif Pro Bold"/>
                <a:cs typeface="Source Serif Pro Bold"/>
                <a:sym typeface="Source Serif Pro Bold"/>
              </a:rPr>
              <a:t>Wetterfestes Wetterorakel </a:t>
            </a:r>
          </a:p>
        </p:txBody>
      </p:sp>
      <p:sp>
        <p:nvSpPr>
          <p:cNvPr id="85" name="TextBox 85"/>
          <p:cNvSpPr txBox="1"/>
          <p:nvPr/>
        </p:nvSpPr>
        <p:spPr>
          <a:xfrm>
            <a:off x="8533560" y="2827553"/>
            <a:ext cx="1476000" cy="419100"/>
          </a:xfrm>
          <a:prstGeom prst="rect">
            <a:avLst/>
          </a:prstGeom>
        </p:spPr>
        <p:txBody>
          <a:bodyPr lIns="0" tIns="0" rIns="0" bIns="0" rtlCol="0" anchor="t">
            <a:spAutoFit/>
          </a:bodyPr>
          <a:lstStyle/>
          <a:p>
            <a:pPr algn="l">
              <a:lnSpc>
                <a:spcPts val="1680"/>
              </a:lnSpc>
            </a:pPr>
            <a:r>
              <a:rPr lang="en-US" sz="1400" b="1" spc="-42">
                <a:solidFill>
                  <a:srgbClr val="FFFFFF"/>
                </a:solidFill>
                <a:latin typeface="Source Sans Pro Bold"/>
                <a:ea typeface="Source Sans Pro Bold"/>
                <a:cs typeface="Source Sans Pro Bold"/>
                <a:sym typeface="Source Sans Pro Bold"/>
              </a:rPr>
              <a:t>Fernsehen trifft Fairway</a:t>
            </a:r>
          </a:p>
        </p:txBody>
      </p:sp>
      <p:sp>
        <p:nvSpPr>
          <p:cNvPr id="86" name="TextBox 86"/>
          <p:cNvSpPr txBox="1"/>
          <p:nvPr/>
        </p:nvSpPr>
        <p:spPr>
          <a:xfrm>
            <a:off x="1422131" y="427714"/>
            <a:ext cx="2852766" cy="1180134"/>
          </a:xfrm>
          <a:prstGeom prst="rect">
            <a:avLst/>
          </a:prstGeom>
        </p:spPr>
        <p:txBody>
          <a:bodyPr lIns="0" tIns="0" rIns="0" bIns="0" rtlCol="0" anchor="t">
            <a:spAutoFit/>
          </a:bodyPr>
          <a:lstStyle/>
          <a:p>
            <a:pPr algn="r">
              <a:lnSpc>
                <a:spcPts val="9799"/>
              </a:lnSpc>
              <a:spcBef>
                <a:spcPct val="0"/>
              </a:spcBef>
            </a:pPr>
            <a:r>
              <a:rPr lang="en-US" sz="6999" b="1">
                <a:solidFill>
                  <a:srgbClr val="1A1A18"/>
                </a:solidFill>
                <a:latin typeface="Source Serif Pro Bold"/>
                <a:ea typeface="Source Serif Pro Bold"/>
                <a:cs typeface="Source Serif Pro Bold"/>
                <a:sym typeface="Source Serif Pro Bold"/>
              </a:rPr>
              <a:t>CLUB</a:t>
            </a:r>
          </a:p>
        </p:txBody>
      </p:sp>
      <p:sp>
        <p:nvSpPr>
          <p:cNvPr id="87" name="TextBox 87"/>
          <p:cNvSpPr txBox="1"/>
          <p:nvPr/>
        </p:nvSpPr>
        <p:spPr>
          <a:xfrm>
            <a:off x="6416175" y="427714"/>
            <a:ext cx="3121841" cy="1180134"/>
          </a:xfrm>
          <a:prstGeom prst="rect">
            <a:avLst/>
          </a:prstGeom>
        </p:spPr>
        <p:txBody>
          <a:bodyPr lIns="0" tIns="0" rIns="0" bIns="0" rtlCol="0" anchor="t">
            <a:spAutoFit/>
          </a:bodyPr>
          <a:lstStyle/>
          <a:p>
            <a:pPr algn="l">
              <a:lnSpc>
                <a:spcPts val="9799"/>
              </a:lnSpc>
              <a:spcBef>
                <a:spcPct val="0"/>
              </a:spcBef>
            </a:pPr>
            <a:r>
              <a:rPr lang="en-US" sz="6999" b="1">
                <a:solidFill>
                  <a:srgbClr val="1A1A18"/>
                </a:solidFill>
                <a:latin typeface="Source Serif Pro Bold"/>
                <a:ea typeface="Source Serif Pro Bold"/>
                <a:cs typeface="Source Serif Pro Bold"/>
                <a:sym typeface="Source Serif Pro Bold"/>
              </a:rPr>
              <a:t>NEWS</a:t>
            </a:r>
          </a:p>
        </p:txBody>
      </p:sp>
      <p:sp>
        <p:nvSpPr>
          <p:cNvPr id="88" name="TextBox 88"/>
          <p:cNvSpPr txBox="1"/>
          <p:nvPr/>
        </p:nvSpPr>
        <p:spPr>
          <a:xfrm>
            <a:off x="538921" y="12181855"/>
            <a:ext cx="5701241" cy="561975"/>
          </a:xfrm>
          <a:prstGeom prst="rect">
            <a:avLst/>
          </a:prstGeom>
        </p:spPr>
        <p:txBody>
          <a:bodyPr lIns="0" tIns="0" rIns="0" bIns="0" rtlCol="0" anchor="t">
            <a:spAutoFit/>
          </a:bodyPr>
          <a:lstStyle/>
          <a:p>
            <a:pPr algn="just">
              <a:lnSpc>
                <a:spcPts val="1199"/>
              </a:lnSpc>
            </a:pPr>
            <a:r>
              <a:rPr lang="en-US" sz="999" spc="-9">
                <a:solidFill>
                  <a:srgbClr val="1A1A18"/>
                </a:solidFill>
                <a:latin typeface="Source Serif Pro"/>
                <a:ea typeface="Source Serif Pro"/>
                <a:cs typeface="Source Serif Pro"/>
                <a:sym typeface="Source Serif Pro"/>
              </a:rPr>
              <a:t>Auch 2025 gilt: Fairer Preis, echtes Links-Erlebnis. Unsere aktuellen Greenfee-Konditionen für Gäste, Jugendliche, Studierende und Vielspieler sehen sie hier – inklusive attraktiver Mehrfachkarten. Übrigens: in 2025 gekaufte 10er Karten behalten auch in der Saison 2026 ihre Gültigkeit. Alle Preise auf einen Blick:</a:t>
            </a:r>
          </a:p>
        </p:txBody>
      </p:sp>
      <p:sp>
        <p:nvSpPr>
          <p:cNvPr id="89" name="TextBox 89"/>
          <p:cNvSpPr txBox="1"/>
          <p:nvPr/>
        </p:nvSpPr>
        <p:spPr>
          <a:xfrm>
            <a:off x="6417297" y="14133577"/>
            <a:ext cx="3737379" cy="118534"/>
          </a:xfrm>
          <a:prstGeom prst="rect">
            <a:avLst/>
          </a:prstGeom>
        </p:spPr>
        <p:txBody>
          <a:bodyPr lIns="0" tIns="0" rIns="0" bIns="0" rtlCol="0" anchor="t">
            <a:spAutoFit/>
          </a:bodyPr>
          <a:lstStyle/>
          <a:p>
            <a:pPr algn="just">
              <a:lnSpc>
                <a:spcPts val="960"/>
              </a:lnSpc>
            </a:pPr>
            <a:r>
              <a:rPr lang="en-US" sz="800" b="1" spc="-8">
                <a:solidFill>
                  <a:srgbClr val="1A1A18"/>
                </a:solidFill>
                <a:latin typeface="Source Serif Pro Bold"/>
                <a:ea typeface="Source Serif Pro Bold"/>
                <a:cs typeface="Source Serif Pro Bold"/>
                <a:sym typeface="Source Serif Pro Bold"/>
              </a:rPr>
              <a:t>Ein schönes Spiel: </a:t>
            </a:r>
            <a:r>
              <a:rPr lang="en-US" sz="800" spc="-8">
                <a:solidFill>
                  <a:srgbClr val="1A1A18"/>
                </a:solidFill>
                <a:latin typeface="Source Serif Pro"/>
                <a:ea typeface="Source Serif Pro"/>
                <a:cs typeface="Source Serif Pro"/>
                <a:sym typeface="Source Serif Pro"/>
              </a:rPr>
              <a:t> Das Loch wird auf dem Grün gewonnen!</a:t>
            </a:r>
          </a:p>
        </p:txBody>
      </p:sp>
      <p:sp>
        <p:nvSpPr>
          <p:cNvPr id="90" name="TextBox 90"/>
          <p:cNvSpPr txBox="1"/>
          <p:nvPr/>
        </p:nvSpPr>
        <p:spPr>
          <a:xfrm>
            <a:off x="540000" y="8174888"/>
            <a:ext cx="1772736" cy="1419225"/>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Wenn es ums Wetter geht, ist es ja heutzutage nichts Besonderes, dass wir uns  auf einschlägige Apps verlassen. Aber aufgepasst: Wer bei uns in Norderney auf dem Platz unterwegs ist, dem helfen die oft nur bedingt. Nicht einmal, wenn Mann oder Frau sogar vier digitale Wettervorhersagen auf dem Smartphone dabei hat. </a:t>
            </a:r>
          </a:p>
        </p:txBody>
      </p:sp>
      <p:sp>
        <p:nvSpPr>
          <p:cNvPr id="91" name="TextBox 91"/>
          <p:cNvSpPr txBox="1"/>
          <p:nvPr/>
        </p:nvSpPr>
        <p:spPr>
          <a:xfrm>
            <a:off x="2507608" y="8174888"/>
            <a:ext cx="1772736" cy="1704975"/>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bekannte Gesichter zurück auf die Insel. Und zur großen Freude unseres Teams: auch viele Neue! Gäste aus ganz Deutschland, der Schweiz, den Niederlanden, Schottland und England haben ihren Weg zu uns gefunden. Einige davon waren das erste Mal hier, andere haben ihren Herzensplatz nach längerer Pause wieder-entdeckt. Wir sagen: Herzlich willkommen zurück!</a:t>
            </a:r>
          </a:p>
        </p:txBody>
      </p:sp>
      <p:sp>
        <p:nvSpPr>
          <p:cNvPr id="92" name="TextBox 92"/>
          <p:cNvSpPr txBox="1"/>
          <p:nvPr/>
        </p:nvSpPr>
        <p:spPr>
          <a:xfrm>
            <a:off x="2626352" y="9917963"/>
            <a:ext cx="2745738" cy="308274"/>
          </a:xfrm>
          <a:prstGeom prst="rect">
            <a:avLst/>
          </a:prstGeom>
        </p:spPr>
        <p:txBody>
          <a:bodyPr lIns="0" tIns="0" rIns="0" bIns="0" rtlCol="0" anchor="t">
            <a:spAutoFit/>
          </a:bodyPr>
          <a:lstStyle/>
          <a:p>
            <a:pPr algn="ctr">
              <a:lnSpc>
                <a:spcPts val="2762"/>
              </a:lnSpc>
              <a:spcBef>
                <a:spcPct val="0"/>
              </a:spcBef>
            </a:pPr>
            <a:r>
              <a:rPr lang="en-US" sz="1395" b="1">
                <a:solidFill>
                  <a:srgbClr val="FFFFFF"/>
                </a:solidFill>
                <a:latin typeface="Source Sans Pro Bold"/>
                <a:ea typeface="Source Sans Pro Bold"/>
                <a:cs typeface="Source Sans Pro Bold"/>
                <a:sym typeface="Source Sans Pro Bold"/>
              </a:rPr>
              <a:t> Turniere im August und September</a:t>
            </a:r>
          </a:p>
        </p:txBody>
      </p:sp>
      <p:sp>
        <p:nvSpPr>
          <p:cNvPr id="93" name="TextBox 93"/>
          <p:cNvSpPr txBox="1"/>
          <p:nvPr/>
        </p:nvSpPr>
        <p:spPr>
          <a:xfrm>
            <a:off x="6417297" y="8882568"/>
            <a:ext cx="1778400" cy="133350"/>
          </a:xfrm>
          <a:prstGeom prst="rect">
            <a:avLst/>
          </a:prstGeom>
        </p:spPr>
        <p:txBody>
          <a:bodyPr lIns="0" tIns="0" rIns="0" bIns="0" rtlCol="0" anchor="t">
            <a:spAutoFit/>
          </a:bodyPr>
          <a:lstStyle/>
          <a:p>
            <a:pPr algn="l">
              <a:lnSpc>
                <a:spcPts val="1199"/>
              </a:lnSpc>
            </a:pPr>
            <a:r>
              <a:rPr lang="en-US" sz="999" b="1">
                <a:solidFill>
                  <a:srgbClr val="2A3178"/>
                </a:solidFill>
                <a:latin typeface="Source Serif Pro Bold"/>
                <a:ea typeface="Source Serif Pro Bold"/>
                <a:cs typeface="Source Serif Pro Bold"/>
                <a:sym typeface="Source Serif Pro Bold"/>
              </a:rPr>
              <a:t>Angesteckt: Der Golfvirus</a:t>
            </a:r>
          </a:p>
        </p:txBody>
      </p:sp>
      <p:sp>
        <p:nvSpPr>
          <p:cNvPr id="94" name="TextBox 94"/>
          <p:cNvSpPr txBox="1"/>
          <p:nvPr/>
        </p:nvSpPr>
        <p:spPr>
          <a:xfrm>
            <a:off x="6417297" y="9081525"/>
            <a:ext cx="1778400" cy="2581275"/>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Besonders erfreulich: Auch unsere Schnupperkurse zeigen Wirkung. Der eine oder andere Neu Golfer hat bereits Feuer gefangen. Wer weiß, vielleicht lesen wir im nächsten Jahr schon die ersten Erfolgsgeschichten.</a:t>
            </a:r>
          </a:p>
          <a:p>
            <a:pPr algn="just">
              <a:lnSpc>
                <a:spcPts val="12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Nun geht es in die zweite Phase der Saison mit der Hoffnung auf einen famosen August und goldenen September. Die letzten Jahre haben gezeigt, der Spätsommer hat auf Norderney landschaftlich und golferisch einiges zu bieten. Und wenn der Wind uns gewogen bleibt, steht ein ganz fantastischer Saisonendspurt bevor.</a:t>
            </a:r>
          </a:p>
        </p:txBody>
      </p:sp>
      <p:sp>
        <p:nvSpPr>
          <p:cNvPr id="95" name="TextBox 95"/>
          <p:cNvSpPr txBox="1"/>
          <p:nvPr/>
        </p:nvSpPr>
        <p:spPr>
          <a:xfrm>
            <a:off x="8523633" y="11274241"/>
            <a:ext cx="1466073" cy="216959"/>
          </a:xfrm>
          <a:prstGeom prst="rect">
            <a:avLst/>
          </a:prstGeom>
        </p:spPr>
        <p:txBody>
          <a:bodyPr lIns="0" tIns="0" rIns="0" bIns="0" rtlCol="0" anchor="t">
            <a:spAutoFit/>
          </a:bodyPr>
          <a:lstStyle/>
          <a:p>
            <a:pPr algn="l">
              <a:lnSpc>
                <a:spcPts val="840"/>
              </a:lnSpc>
            </a:pPr>
            <a:r>
              <a:rPr lang="en-US" sz="700" b="1" i="1">
                <a:solidFill>
                  <a:srgbClr val="FFFFFF"/>
                </a:solidFill>
                <a:latin typeface="Source Sans Pro Bold Italics"/>
                <a:ea typeface="Source Sans Pro Bold Italics"/>
                <a:cs typeface="Source Sans Pro Bold Italics"/>
                <a:sym typeface="Source Sans Pro Bold Italics"/>
              </a:rPr>
              <a:t>Vor der Kamera: </a:t>
            </a:r>
            <a:r>
              <a:rPr lang="en-US" sz="700" i="1">
                <a:solidFill>
                  <a:srgbClr val="FFFFFF"/>
                </a:solidFill>
                <a:latin typeface="Source Sans Pro Italics"/>
                <a:ea typeface="Source Sans Pro Italics"/>
                <a:cs typeface="Source Sans Pro Italics"/>
                <a:sym typeface="Source Sans Pro Italics"/>
              </a:rPr>
              <a:t>Unser  Platz zeigt sich von seiner besten Seite</a:t>
            </a:r>
          </a:p>
        </p:txBody>
      </p:sp>
      <p:sp>
        <p:nvSpPr>
          <p:cNvPr id="96" name="TextBox 96"/>
          <p:cNvSpPr txBox="1"/>
          <p:nvPr/>
        </p:nvSpPr>
        <p:spPr>
          <a:xfrm>
            <a:off x="8615720" y="8427872"/>
            <a:ext cx="1294739" cy="308991"/>
          </a:xfrm>
          <a:prstGeom prst="rect">
            <a:avLst/>
          </a:prstGeom>
        </p:spPr>
        <p:txBody>
          <a:bodyPr lIns="0" tIns="0" rIns="0" bIns="0" rtlCol="0" anchor="t">
            <a:spAutoFit/>
          </a:bodyPr>
          <a:lstStyle/>
          <a:p>
            <a:pPr algn="l">
              <a:lnSpc>
                <a:spcPts val="2772"/>
              </a:lnSpc>
              <a:spcBef>
                <a:spcPct val="0"/>
              </a:spcBef>
            </a:pPr>
            <a:r>
              <a:rPr lang="en-US" sz="1400" b="1">
                <a:solidFill>
                  <a:srgbClr val="2A3178"/>
                </a:solidFill>
                <a:latin typeface="Source Sans Pro Bold"/>
                <a:ea typeface="Source Sans Pro Bold"/>
                <a:cs typeface="Source Sans Pro Bold"/>
                <a:sym typeface="Source Sans Pro Bold"/>
              </a:rPr>
              <a:t>Ausstrahlung</a:t>
            </a:r>
          </a:p>
        </p:txBody>
      </p:sp>
      <p:sp>
        <p:nvSpPr>
          <p:cNvPr id="97" name="TextBox 97"/>
          <p:cNvSpPr txBox="1"/>
          <p:nvPr/>
        </p:nvSpPr>
        <p:spPr>
          <a:xfrm>
            <a:off x="6417297" y="7115925"/>
            <a:ext cx="1780120" cy="1704975"/>
          </a:xfrm>
          <a:prstGeom prst="rect">
            <a:avLst/>
          </a:prstGeom>
        </p:spPr>
        <p:txBody>
          <a:bodyPr lIns="0" tIns="0" rIns="0" bIns="0" rtlCol="0" anchor="t">
            <a:spAutoFit/>
          </a:bodyPr>
          <a:lstStyle/>
          <a:p>
            <a:pPr algn="just">
              <a:lnSpc>
                <a:spcPts val="1199"/>
              </a:lnSpc>
            </a:pPr>
            <a:r>
              <a:rPr lang="en-US" sz="999" spc="-50">
                <a:solidFill>
                  <a:srgbClr val="1A1A18"/>
                </a:solidFill>
                <a:latin typeface="Source Serif Pro"/>
                <a:ea typeface="Source Serif Pro"/>
                <a:cs typeface="Source Serif Pro"/>
                <a:sym typeface="Source Serif Pro"/>
              </a:rPr>
              <a:t>Der wöchentliche Mercedes-Benz After Work Cup erfreut sich konstanter Beliebtheit. Auch dar dritte Liebes-Lieschen Cup, als Texas-Scramble gespielt, brachte brachte einmal mehr strategisches Spiel und gute Laune zusammen. Hier sah es  48 Stunden vor dem Turnier so aus, als falle es buch-stäblich ins Wasser. Pünktlich zum Kanonenstart kam die Sonne heraus.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0000" y="151200"/>
            <a:ext cx="9610191" cy="2126297"/>
            <a:chOff x="0" y="0"/>
            <a:chExt cx="12813588" cy="2835062"/>
          </a:xfrm>
        </p:grpSpPr>
        <p:sp>
          <p:nvSpPr>
            <p:cNvPr id="3" name="AutoShape 3"/>
            <p:cNvSpPr/>
            <p:nvPr/>
          </p:nvSpPr>
          <p:spPr>
            <a:xfrm>
              <a:off x="0" y="2295723"/>
              <a:ext cx="12813588" cy="0"/>
            </a:xfrm>
            <a:prstGeom prst="line">
              <a:avLst/>
            </a:prstGeom>
            <a:ln w="12700" cap="flat">
              <a:solidFill>
                <a:srgbClr val="000000"/>
              </a:solidFill>
              <a:prstDash val="solid"/>
              <a:headEnd type="none" w="sm" len="sm"/>
              <a:tailEnd type="none" w="sm" len="sm"/>
            </a:ln>
          </p:spPr>
          <p:txBody>
            <a:bodyPr/>
            <a:lstStyle/>
            <a:p>
              <a:endParaRPr lang="en-GB"/>
            </a:p>
          </p:txBody>
        </p:sp>
        <p:sp>
          <p:nvSpPr>
            <p:cNvPr id="4" name="AutoShape 4"/>
            <p:cNvSpPr/>
            <p:nvPr/>
          </p:nvSpPr>
          <p:spPr>
            <a:xfrm>
              <a:off x="0" y="2828712"/>
              <a:ext cx="12813588" cy="0"/>
            </a:xfrm>
            <a:prstGeom prst="line">
              <a:avLst/>
            </a:prstGeom>
            <a:ln w="12700" cap="flat">
              <a:solidFill>
                <a:srgbClr val="000000"/>
              </a:solidFill>
              <a:prstDash val="solid"/>
              <a:headEnd type="none" w="sm" len="sm"/>
              <a:tailEnd type="none" w="sm" len="sm"/>
            </a:ln>
          </p:spPr>
          <p:txBody>
            <a:bodyPr/>
            <a:lstStyle/>
            <a:p>
              <a:endParaRPr lang="en-GB"/>
            </a:p>
          </p:txBody>
        </p:sp>
        <p:grpSp>
          <p:nvGrpSpPr>
            <p:cNvPr id="5" name="Group 5"/>
            <p:cNvGrpSpPr/>
            <p:nvPr/>
          </p:nvGrpSpPr>
          <p:grpSpPr>
            <a:xfrm>
              <a:off x="5122058" y="0"/>
              <a:ext cx="2518235" cy="2524095"/>
              <a:chOff x="0" y="0"/>
              <a:chExt cx="666860" cy="668412"/>
            </a:xfrm>
          </p:grpSpPr>
          <p:sp>
            <p:nvSpPr>
              <p:cNvPr id="6" name="Freeform 6"/>
              <p:cNvSpPr/>
              <p:nvPr/>
            </p:nvSpPr>
            <p:spPr>
              <a:xfrm>
                <a:off x="0" y="0"/>
                <a:ext cx="666860" cy="668412"/>
              </a:xfrm>
              <a:custGeom>
                <a:avLst/>
                <a:gdLst/>
                <a:ahLst/>
                <a:cxnLst/>
                <a:rect l="l" t="t" r="r" b="b"/>
                <a:pathLst>
                  <a:path w="666860" h="668412">
                    <a:moveTo>
                      <a:pt x="333430" y="0"/>
                    </a:moveTo>
                    <a:cubicBezTo>
                      <a:pt x="149282" y="0"/>
                      <a:pt x="0" y="149629"/>
                      <a:pt x="0" y="334206"/>
                    </a:cubicBezTo>
                    <a:cubicBezTo>
                      <a:pt x="0" y="518783"/>
                      <a:pt x="149282" y="668412"/>
                      <a:pt x="333430" y="668412"/>
                    </a:cubicBezTo>
                    <a:cubicBezTo>
                      <a:pt x="517579" y="668412"/>
                      <a:pt x="666860" y="518783"/>
                      <a:pt x="666860" y="334206"/>
                    </a:cubicBezTo>
                    <a:cubicBezTo>
                      <a:pt x="666860" y="149629"/>
                      <a:pt x="517579" y="0"/>
                      <a:pt x="333430" y="0"/>
                    </a:cubicBezTo>
                    <a:close/>
                  </a:path>
                </a:pathLst>
              </a:custGeom>
              <a:solidFill>
                <a:srgbClr val="FFFFFF"/>
              </a:solidFill>
            </p:spPr>
            <p:txBody>
              <a:bodyPr/>
              <a:lstStyle/>
              <a:p>
                <a:endParaRPr lang="en-GB"/>
              </a:p>
            </p:txBody>
          </p:sp>
          <p:sp>
            <p:nvSpPr>
              <p:cNvPr id="7" name="TextBox 7"/>
              <p:cNvSpPr txBox="1"/>
              <p:nvPr/>
            </p:nvSpPr>
            <p:spPr>
              <a:xfrm>
                <a:off x="62518" y="15039"/>
                <a:ext cx="541824" cy="590710"/>
              </a:xfrm>
              <a:prstGeom prst="rect">
                <a:avLst/>
              </a:prstGeom>
            </p:spPr>
            <p:txBody>
              <a:bodyPr lIns="50505" tIns="50505" rIns="50505" bIns="50505" rtlCol="0" anchor="ctr"/>
              <a:lstStyle/>
              <a:p>
                <a:pPr algn="ctr">
                  <a:lnSpc>
                    <a:spcPts val="2227"/>
                  </a:lnSpc>
                </a:pPr>
                <a:endParaRPr/>
              </a:p>
            </p:txBody>
          </p:sp>
        </p:grpSp>
        <p:sp>
          <p:nvSpPr>
            <p:cNvPr id="8" name="TextBox 8"/>
            <p:cNvSpPr txBox="1"/>
            <p:nvPr/>
          </p:nvSpPr>
          <p:spPr>
            <a:xfrm>
              <a:off x="3370830" y="2374385"/>
              <a:ext cx="6074339" cy="338823"/>
            </a:xfrm>
            <a:prstGeom prst="rect">
              <a:avLst/>
            </a:prstGeom>
          </p:spPr>
          <p:txBody>
            <a:bodyPr lIns="0" tIns="0" rIns="0" bIns="0" rtlCol="0" anchor="t">
              <a:spAutoFit/>
            </a:bodyPr>
            <a:lstStyle/>
            <a:p>
              <a:pPr algn="ctr">
                <a:lnSpc>
                  <a:spcPts val="2239"/>
                </a:lnSpc>
                <a:spcBef>
                  <a:spcPct val="0"/>
                </a:spcBef>
              </a:pPr>
              <a:r>
                <a:rPr lang="en-US" sz="1599">
                  <a:solidFill>
                    <a:srgbClr val="1A1A18"/>
                  </a:solidFill>
                  <a:latin typeface="Source Sans Pro"/>
                  <a:ea typeface="Source Sans Pro"/>
                  <a:cs typeface="Source Sans Pro"/>
                  <a:sym typeface="Source Sans Pro"/>
                </a:rPr>
                <a:t>DEUTSCHLANDS ÄLTESTER LINKS COURSE</a:t>
              </a:r>
            </a:p>
          </p:txBody>
        </p:sp>
        <p:sp>
          <p:nvSpPr>
            <p:cNvPr id="9" name="TextBox 9"/>
            <p:cNvSpPr txBox="1"/>
            <p:nvPr/>
          </p:nvSpPr>
          <p:spPr>
            <a:xfrm>
              <a:off x="0" y="2443253"/>
              <a:ext cx="3037170" cy="213717"/>
            </a:xfrm>
            <a:prstGeom prst="rect">
              <a:avLst/>
            </a:prstGeom>
          </p:spPr>
          <p:txBody>
            <a:bodyPr lIns="0" tIns="0" rIns="0" bIns="0" rtlCol="0" anchor="t">
              <a:spAutoFit/>
            </a:bodyPr>
            <a:lstStyle/>
            <a:p>
              <a:pPr algn="l">
                <a:lnSpc>
                  <a:spcPts val="1399"/>
                </a:lnSpc>
                <a:spcBef>
                  <a:spcPct val="0"/>
                </a:spcBef>
              </a:pPr>
              <a:r>
                <a:rPr lang="en-US" sz="999">
                  <a:solidFill>
                    <a:srgbClr val="1A1A18"/>
                  </a:solidFill>
                  <a:latin typeface="Source Sans Pro"/>
                  <a:ea typeface="Source Sans Pro"/>
                  <a:cs typeface="Source Sans Pro"/>
                  <a:sym typeface="Source Sans Pro"/>
                </a:rPr>
                <a:t>golfclub-norderney.com | 04932/927156</a:t>
              </a:r>
            </a:p>
          </p:txBody>
        </p:sp>
        <p:sp>
          <p:nvSpPr>
            <p:cNvPr id="10" name="TextBox 10"/>
            <p:cNvSpPr txBox="1"/>
            <p:nvPr/>
          </p:nvSpPr>
          <p:spPr>
            <a:xfrm>
              <a:off x="9725180" y="2443253"/>
              <a:ext cx="3088407" cy="213783"/>
            </a:xfrm>
            <a:prstGeom prst="rect">
              <a:avLst/>
            </a:prstGeom>
          </p:spPr>
          <p:txBody>
            <a:bodyPr lIns="0" tIns="0" rIns="0" bIns="0" rtlCol="0" anchor="t">
              <a:spAutoFit/>
            </a:bodyPr>
            <a:lstStyle/>
            <a:p>
              <a:pPr algn="r">
                <a:lnSpc>
                  <a:spcPts val="1399"/>
                </a:lnSpc>
                <a:spcBef>
                  <a:spcPct val="0"/>
                </a:spcBef>
              </a:pPr>
              <a:r>
                <a:rPr lang="en-US" sz="999">
                  <a:solidFill>
                    <a:srgbClr val="1A1A18"/>
                  </a:solidFill>
                  <a:latin typeface="Source Sans Pro"/>
                  <a:ea typeface="Source Sans Pro"/>
                  <a:cs typeface="Source Sans Pro"/>
                  <a:sym typeface="Source Sans Pro"/>
                </a:rPr>
                <a:t>Kostenlos | Ausgabe August 2025</a:t>
              </a:r>
            </a:p>
          </p:txBody>
        </p:sp>
      </p:grpSp>
      <p:sp>
        <p:nvSpPr>
          <p:cNvPr id="11" name="Freeform 11"/>
          <p:cNvSpPr/>
          <p:nvPr/>
        </p:nvSpPr>
        <p:spPr>
          <a:xfrm>
            <a:off x="4591918" y="306237"/>
            <a:ext cx="1508163" cy="1508163"/>
          </a:xfrm>
          <a:custGeom>
            <a:avLst/>
            <a:gdLst/>
            <a:ahLst/>
            <a:cxnLst/>
            <a:rect l="l" t="t" r="r" b="b"/>
            <a:pathLst>
              <a:path w="1508163" h="1508163">
                <a:moveTo>
                  <a:pt x="0" y="0"/>
                </a:moveTo>
                <a:lnTo>
                  <a:pt x="1508164" y="0"/>
                </a:lnTo>
                <a:lnTo>
                  <a:pt x="1508164" y="1508163"/>
                </a:lnTo>
                <a:lnTo>
                  <a:pt x="0" y="1508163"/>
                </a:lnTo>
                <a:lnTo>
                  <a:pt x="0" y="0"/>
                </a:lnTo>
                <a:close/>
              </a:path>
            </a:pathLst>
          </a:custGeom>
          <a:blipFill>
            <a:blip r:embed="rId2"/>
            <a:stretch>
              <a:fillRect/>
            </a:stretch>
          </a:blipFill>
        </p:spPr>
        <p:txBody>
          <a:bodyPr/>
          <a:lstStyle/>
          <a:p>
            <a:endParaRPr lang="en-GB"/>
          </a:p>
        </p:txBody>
      </p:sp>
      <p:sp>
        <p:nvSpPr>
          <p:cNvPr id="12" name="AutoShape 12"/>
          <p:cNvSpPr/>
          <p:nvPr/>
        </p:nvSpPr>
        <p:spPr>
          <a:xfrm>
            <a:off x="522942" y="10938736"/>
            <a:ext cx="9627249" cy="0"/>
          </a:xfrm>
          <a:prstGeom prst="line">
            <a:avLst/>
          </a:prstGeom>
          <a:ln w="9525" cap="flat">
            <a:solidFill>
              <a:srgbClr val="D4B336"/>
            </a:solidFill>
            <a:prstDash val="solid"/>
            <a:headEnd type="none" w="sm" len="sm"/>
            <a:tailEnd type="none" w="sm" len="sm"/>
          </a:ln>
        </p:spPr>
        <p:txBody>
          <a:bodyPr/>
          <a:lstStyle/>
          <a:p>
            <a:endParaRPr lang="en-GB"/>
          </a:p>
        </p:txBody>
      </p:sp>
      <p:grpSp>
        <p:nvGrpSpPr>
          <p:cNvPr id="13" name="Group 13"/>
          <p:cNvGrpSpPr/>
          <p:nvPr/>
        </p:nvGrpSpPr>
        <p:grpSpPr>
          <a:xfrm>
            <a:off x="4459584" y="2548425"/>
            <a:ext cx="5692416" cy="4838400"/>
            <a:chOff x="0" y="0"/>
            <a:chExt cx="1442448" cy="1226042"/>
          </a:xfrm>
        </p:grpSpPr>
        <p:sp>
          <p:nvSpPr>
            <p:cNvPr id="14" name="Freeform 14"/>
            <p:cNvSpPr/>
            <p:nvPr/>
          </p:nvSpPr>
          <p:spPr>
            <a:xfrm>
              <a:off x="0" y="0"/>
              <a:ext cx="1442448" cy="1226042"/>
            </a:xfrm>
            <a:custGeom>
              <a:avLst/>
              <a:gdLst/>
              <a:ahLst/>
              <a:cxnLst/>
              <a:rect l="l" t="t" r="r" b="b"/>
              <a:pathLst>
                <a:path w="1442448" h="1226042">
                  <a:moveTo>
                    <a:pt x="0" y="0"/>
                  </a:moveTo>
                  <a:lnTo>
                    <a:pt x="1442448" y="0"/>
                  </a:lnTo>
                  <a:lnTo>
                    <a:pt x="1442448" y="1226042"/>
                  </a:lnTo>
                  <a:lnTo>
                    <a:pt x="0" y="1226042"/>
                  </a:lnTo>
                  <a:close/>
                </a:path>
              </a:pathLst>
            </a:custGeom>
            <a:solidFill>
              <a:srgbClr val="7CB3BA"/>
            </a:solidFill>
          </p:spPr>
          <p:txBody>
            <a:bodyPr/>
            <a:lstStyle/>
            <a:p>
              <a:endParaRPr lang="en-GB"/>
            </a:p>
          </p:txBody>
        </p:sp>
        <p:sp>
          <p:nvSpPr>
            <p:cNvPr id="15" name="TextBox 15"/>
            <p:cNvSpPr txBox="1"/>
            <p:nvPr/>
          </p:nvSpPr>
          <p:spPr>
            <a:xfrm>
              <a:off x="0" y="-9525"/>
              <a:ext cx="1442448" cy="1235567"/>
            </a:xfrm>
            <a:prstGeom prst="rect">
              <a:avLst/>
            </a:prstGeom>
          </p:spPr>
          <p:txBody>
            <a:bodyPr lIns="50800" tIns="50800" rIns="50800" bIns="50800" rtlCol="0" anchor="ctr"/>
            <a:lstStyle/>
            <a:p>
              <a:pPr algn="ctr">
                <a:lnSpc>
                  <a:spcPts val="2400"/>
                </a:lnSpc>
              </a:pPr>
              <a:endParaRPr/>
            </a:p>
          </p:txBody>
        </p:sp>
      </p:grpSp>
      <p:grpSp>
        <p:nvGrpSpPr>
          <p:cNvPr id="16" name="Group 16"/>
          <p:cNvGrpSpPr/>
          <p:nvPr/>
        </p:nvGrpSpPr>
        <p:grpSpPr>
          <a:xfrm>
            <a:off x="542388" y="3704400"/>
            <a:ext cx="3734412" cy="1663200"/>
            <a:chOff x="0" y="0"/>
            <a:chExt cx="2971405" cy="1323379"/>
          </a:xfrm>
        </p:grpSpPr>
        <p:sp>
          <p:nvSpPr>
            <p:cNvPr id="17" name="Freeform 17"/>
            <p:cNvSpPr/>
            <p:nvPr/>
          </p:nvSpPr>
          <p:spPr>
            <a:xfrm>
              <a:off x="0" y="0"/>
              <a:ext cx="2971405" cy="1323379"/>
            </a:xfrm>
            <a:custGeom>
              <a:avLst/>
              <a:gdLst/>
              <a:ahLst/>
              <a:cxnLst/>
              <a:rect l="l" t="t" r="r" b="b"/>
              <a:pathLst>
                <a:path w="2971405" h="1323379">
                  <a:moveTo>
                    <a:pt x="0" y="0"/>
                  </a:moveTo>
                  <a:lnTo>
                    <a:pt x="2971405" y="0"/>
                  </a:lnTo>
                  <a:lnTo>
                    <a:pt x="2971405" y="1323379"/>
                  </a:lnTo>
                  <a:lnTo>
                    <a:pt x="0" y="1323379"/>
                  </a:lnTo>
                  <a:close/>
                </a:path>
              </a:pathLst>
            </a:custGeom>
            <a:blipFill>
              <a:blip r:embed="rId3"/>
              <a:stretch>
                <a:fillRect t="-24843" b="-24843"/>
              </a:stretch>
            </a:blipFill>
          </p:spPr>
          <p:txBody>
            <a:bodyPr/>
            <a:lstStyle/>
            <a:p>
              <a:endParaRPr lang="en-GB"/>
            </a:p>
          </p:txBody>
        </p:sp>
      </p:grpSp>
      <p:sp>
        <p:nvSpPr>
          <p:cNvPr id="18" name="AutoShape 18"/>
          <p:cNvSpPr/>
          <p:nvPr/>
        </p:nvSpPr>
        <p:spPr>
          <a:xfrm>
            <a:off x="540000" y="14364000"/>
            <a:ext cx="9610191" cy="0"/>
          </a:xfrm>
          <a:prstGeom prst="line">
            <a:avLst/>
          </a:prstGeom>
          <a:ln w="9525" cap="flat">
            <a:solidFill>
              <a:srgbClr val="000000"/>
            </a:solidFill>
            <a:prstDash val="solid"/>
            <a:headEnd type="none" w="sm" len="sm"/>
            <a:tailEnd type="none" w="sm" len="sm"/>
          </a:ln>
        </p:spPr>
        <p:txBody>
          <a:bodyPr/>
          <a:lstStyle/>
          <a:p>
            <a:endParaRPr lang="en-GB"/>
          </a:p>
        </p:txBody>
      </p:sp>
      <p:sp>
        <p:nvSpPr>
          <p:cNvPr id="19" name="AutoShape 19"/>
          <p:cNvSpPr/>
          <p:nvPr/>
        </p:nvSpPr>
        <p:spPr>
          <a:xfrm>
            <a:off x="540000" y="14968800"/>
            <a:ext cx="9612000" cy="0"/>
          </a:xfrm>
          <a:prstGeom prst="line">
            <a:avLst/>
          </a:prstGeom>
          <a:ln w="9525" cap="flat">
            <a:solidFill>
              <a:srgbClr val="000000"/>
            </a:solidFill>
            <a:prstDash val="solid"/>
            <a:headEnd type="none" w="sm" len="sm"/>
            <a:tailEnd type="none" w="sm" len="sm"/>
          </a:ln>
        </p:spPr>
        <p:txBody>
          <a:bodyPr/>
          <a:lstStyle/>
          <a:p>
            <a:endParaRPr lang="en-GB"/>
          </a:p>
        </p:txBody>
      </p:sp>
      <p:sp>
        <p:nvSpPr>
          <p:cNvPr id="20" name="Freeform 20"/>
          <p:cNvSpPr/>
          <p:nvPr/>
        </p:nvSpPr>
        <p:spPr>
          <a:xfrm>
            <a:off x="6079727" y="14398226"/>
            <a:ext cx="490758" cy="536348"/>
          </a:xfrm>
          <a:custGeom>
            <a:avLst/>
            <a:gdLst/>
            <a:ahLst/>
            <a:cxnLst/>
            <a:rect l="l" t="t" r="r" b="b"/>
            <a:pathLst>
              <a:path w="490758" h="536348">
                <a:moveTo>
                  <a:pt x="0" y="0"/>
                </a:moveTo>
                <a:lnTo>
                  <a:pt x="490758" y="0"/>
                </a:lnTo>
                <a:lnTo>
                  <a:pt x="490758" y="536348"/>
                </a:lnTo>
                <a:lnTo>
                  <a:pt x="0" y="536348"/>
                </a:lnTo>
                <a:lnTo>
                  <a:pt x="0" y="0"/>
                </a:lnTo>
                <a:close/>
              </a:path>
            </a:pathLst>
          </a:custGeom>
          <a:blipFill>
            <a:blip r:embed="rId4"/>
            <a:stretch>
              <a:fillRect/>
            </a:stretch>
          </a:blipFill>
        </p:spPr>
        <p:txBody>
          <a:bodyPr/>
          <a:lstStyle/>
          <a:p>
            <a:endParaRPr lang="en-GB"/>
          </a:p>
        </p:txBody>
      </p:sp>
      <p:sp>
        <p:nvSpPr>
          <p:cNvPr id="21" name="Freeform 21"/>
          <p:cNvSpPr/>
          <p:nvPr/>
        </p:nvSpPr>
        <p:spPr>
          <a:xfrm>
            <a:off x="529826" y="14531745"/>
            <a:ext cx="1463499" cy="269310"/>
          </a:xfrm>
          <a:custGeom>
            <a:avLst/>
            <a:gdLst/>
            <a:ahLst/>
            <a:cxnLst/>
            <a:rect l="l" t="t" r="r" b="b"/>
            <a:pathLst>
              <a:path w="1463499" h="269310">
                <a:moveTo>
                  <a:pt x="0" y="0"/>
                </a:moveTo>
                <a:lnTo>
                  <a:pt x="1463500" y="0"/>
                </a:lnTo>
                <a:lnTo>
                  <a:pt x="1463500" y="269310"/>
                </a:lnTo>
                <a:lnTo>
                  <a:pt x="0" y="269310"/>
                </a:lnTo>
                <a:lnTo>
                  <a:pt x="0" y="0"/>
                </a:lnTo>
                <a:close/>
              </a:path>
            </a:pathLst>
          </a:custGeom>
          <a:blipFill>
            <a:blip r:embed="rId5"/>
            <a:stretch>
              <a:fillRect l="-2728" t="-21565" r="-3224" b="-23098"/>
            </a:stretch>
          </a:blipFill>
        </p:spPr>
        <p:txBody>
          <a:bodyPr/>
          <a:lstStyle/>
          <a:p>
            <a:endParaRPr lang="en-GB"/>
          </a:p>
        </p:txBody>
      </p:sp>
      <p:sp>
        <p:nvSpPr>
          <p:cNvPr id="22" name="Freeform 22"/>
          <p:cNvSpPr/>
          <p:nvPr/>
        </p:nvSpPr>
        <p:spPr>
          <a:xfrm>
            <a:off x="4272924" y="14515629"/>
            <a:ext cx="895205" cy="301543"/>
          </a:xfrm>
          <a:custGeom>
            <a:avLst/>
            <a:gdLst/>
            <a:ahLst/>
            <a:cxnLst/>
            <a:rect l="l" t="t" r="r" b="b"/>
            <a:pathLst>
              <a:path w="895205" h="301543">
                <a:moveTo>
                  <a:pt x="0" y="0"/>
                </a:moveTo>
                <a:lnTo>
                  <a:pt x="895205" y="0"/>
                </a:lnTo>
                <a:lnTo>
                  <a:pt x="895205" y="301542"/>
                </a:lnTo>
                <a:lnTo>
                  <a:pt x="0" y="301542"/>
                </a:lnTo>
                <a:lnTo>
                  <a:pt x="0" y="0"/>
                </a:lnTo>
                <a:close/>
              </a:path>
            </a:pathLst>
          </a:custGeom>
          <a:blipFill>
            <a:blip r:embed="rId6"/>
            <a:stretch>
              <a:fillRect/>
            </a:stretch>
          </a:blipFill>
        </p:spPr>
        <p:txBody>
          <a:bodyPr/>
          <a:lstStyle/>
          <a:p>
            <a:endParaRPr lang="en-GB"/>
          </a:p>
        </p:txBody>
      </p:sp>
      <p:sp>
        <p:nvSpPr>
          <p:cNvPr id="23" name="Freeform 23"/>
          <p:cNvSpPr/>
          <p:nvPr/>
        </p:nvSpPr>
        <p:spPr>
          <a:xfrm>
            <a:off x="7482083" y="14410132"/>
            <a:ext cx="509332" cy="512535"/>
          </a:xfrm>
          <a:custGeom>
            <a:avLst/>
            <a:gdLst/>
            <a:ahLst/>
            <a:cxnLst/>
            <a:rect l="l" t="t" r="r" b="b"/>
            <a:pathLst>
              <a:path w="509332" h="512535">
                <a:moveTo>
                  <a:pt x="0" y="0"/>
                </a:moveTo>
                <a:lnTo>
                  <a:pt x="509332" y="0"/>
                </a:lnTo>
                <a:lnTo>
                  <a:pt x="509332" y="512536"/>
                </a:lnTo>
                <a:lnTo>
                  <a:pt x="0" y="512536"/>
                </a:lnTo>
                <a:lnTo>
                  <a:pt x="0" y="0"/>
                </a:lnTo>
                <a:close/>
              </a:path>
            </a:pathLst>
          </a:custGeom>
          <a:blipFill>
            <a:blip r:embed="rId7"/>
            <a:stretch>
              <a:fillRect/>
            </a:stretch>
          </a:blipFill>
        </p:spPr>
        <p:txBody>
          <a:bodyPr/>
          <a:lstStyle/>
          <a:p>
            <a:endParaRPr lang="en-GB"/>
          </a:p>
        </p:txBody>
      </p:sp>
      <p:sp>
        <p:nvSpPr>
          <p:cNvPr id="24" name="Freeform 24"/>
          <p:cNvSpPr/>
          <p:nvPr/>
        </p:nvSpPr>
        <p:spPr>
          <a:xfrm>
            <a:off x="8892605" y="14510326"/>
            <a:ext cx="1290821" cy="312148"/>
          </a:xfrm>
          <a:custGeom>
            <a:avLst/>
            <a:gdLst/>
            <a:ahLst/>
            <a:cxnLst/>
            <a:rect l="l" t="t" r="r" b="b"/>
            <a:pathLst>
              <a:path w="1290821" h="312148">
                <a:moveTo>
                  <a:pt x="0" y="0"/>
                </a:moveTo>
                <a:lnTo>
                  <a:pt x="1290821" y="0"/>
                </a:lnTo>
                <a:lnTo>
                  <a:pt x="1290821" y="312148"/>
                </a:lnTo>
                <a:lnTo>
                  <a:pt x="0" y="312148"/>
                </a:lnTo>
                <a:lnTo>
                  <a:pt x="0" y="0"/>
                </a:lnTo>
                <a:close/>
              </a:path>
            </a:pathLst>
          </a:custGeom>
          <a:blipFill>
            <a:blip r:embed="rId8"/>
            <a:stretch>
              <a:fillRect l="-6580" t="-26303" r="-6580" b="-40988"/>
            </a:stretch>
          </a:blipFill>
        </p:spPr>
        <p:txBody>
          <a:bodyPr/>
          <a:lstStyle/>
          <a:p>
            <a:endParaRPr lang="en-GB"/>
          </a:p>
        </p:txBody>
      </p:sp>
      <p:sp>
        <p:nvSpPr>
          <p:cNvPr id="25" name="Freeform 25"/>
          <p:cNvSpPr/>
          <p:nvPr/>
        </p:nvSpPr>
        <p:spPr>
          <a:xfrm>
            <a:off x="4546522" y="3151114"/>
            <a:ext cx="2314994" cy="4040181"/>
          </a:xfrm>
          <a:custGeom>
            <a:avLst/>
            <a:gdLst/>
            <a:ahLst/>
            <a:cxnLst/>
            <a:rect l="l" t="t" r="r" b="b"/>
            <a:pathLst>
              <a:path w="2314994" h="4040181">
                <a:moveTo>
                  <a:pt x="0" y="0"/>
                </a:moveTo>
                <a:lnTo>
                  <a:pt x="2314994" y="0"/>
                </a:lnTo>
                <a:lnTo>
                  <a:pt x="2314994" y="4040182"/>
                </a:lnTo>
                <a:lnTo>
                  <a:pt x="0" y="4040182"/>
                </a:lnTo>
                <a:lnTo>
                  <a:pt x="0" y="0"/>
                </a:lnTo>
                <a:close/>
              </a:path>
            </a:pathLst>
          </a:custGeom>
          <a:blipFill>
            <a:blip r:embed="rId9"/>
            <a:stretch>
              <a:fillRect/>
            </a:stretch>
          </a:blipFill>
        </p:spPr>
        <p:txBody>
          <a:bodyPr/>
          <a:lstStyle/>
          <a:p>
            <a:endParaRPr lang="en-GB"/>
          </a:p>
        </p:txBody>
      </p:sp>
      <p:grpSp>
        <p:nvGrpSpPr>
          <p:cNvPr id="26" name="Group 26"/>
          <p:cNvGrpSpPr/>
          <p:nvPr/>
        </p:nvGrpSpPr>
        <p:grpSpPr>
          <a:xfrm>
            <a:off x="4456528" y="7560000"/>
            <a:ext cx="1766382" cy="2896691"/>
            <a:chOff x="0" y="0"/>
            <a:chExt cx="2055930" cy="3371521"/>
          </a:xfrm>
        </p:grpSpPr>
        <p:sp>
          <p:nvSpPr>
            <p:cNvPr id="27" name="Freeform 27"/>
            <p:cNvSpPr/>
            <p:nvPr/>
          </p:nvSpPr>
          <p:spPr>
            <a:xfrm>
              <a:off x="0" y="0"/>
              <a:ext cx="2055930" cy="3371521"/>
            </a:xfrm>
            <a:custGeom>
              <a:avLst/>
              <a:gdLst/>
              <a:ahLst/>
              <a:cxnLst/>
              <a:rect l="l" t="t" r="r" b="b"/>
              <a:pathLst>
                <a:path w="2055930" h="3371521">
                  <a:moveTo>
                    <a:pt x="0" y="0"/>
                  </a:moveTo>
                  <a:lnTo>
                    <a:pt x="2055930" y="0"/>
                  </a:lnTo>
                  <a:lnTo>
                    <a:pt x="2055930" y="3371521"/>
                  </a:lnTo>
                  <a:lnTo>
                    <a:pt x="0" y="3371521"/>
                  </a:lnTo>
                  <a:close/>
                </a:path>
              </a:pathLst>
            </a:custGeom>
            <a:blipFill>
              <a:blip r:embed="rId10"/>
              <a:stretch>
                <a:fillRect l="-3222" r="-3222"/>
              </a:stretch>
            </a:blipFill>
          </p:spPr>
          <p:txBody>
            <a:bodyPr/>
            <a:lstStyle/>
            <a:p>
              <a:endParaRPr lang="en-GB"/>
            </a:p>
          </p:txBody>
        </p:sp>
      </p:grpSp>
      <p:grpSp>
        <p:nvGrpSpPr>
          <p:cNvPr id="28" name="Group 28"/>
          <p:cNvGrpSpPr/>
          <p:nvPr/>
        </p:nvGrpSpPr>
        <p:grpSpPr>
          <a:xfrm>
            <a:off x="540000" y="12071636"/>
            <a:ext cx="3734898" cy="2042575"/>
            <a:chOff x="0" y="0"/>
            <a:chExt cx="4347128" cy="2377397"/>
          </a:xfrm>
        </p:grpSpPr>
        <p:sp>
          <p:nvSpPr>
            <p:cNvPr id="29" name="Freeform 29"/>
            <p:cNvSpPr/>
            <p:nvPr/>
          </p:nvSpPr>
          <p:spPr>
            <a:xfrm>
              <a:off x="0" y="0"/>
              <a:ext cx="4347128" cy="2377397"/>
            </a:xfrm>
            <a:custGeom>
              <a:avLst/>
              <a:gdLst/>
              <a:ahLst/>
              <a:cxnLst/>
              <a:rect l="l" t="t" r="r" b="b"/>
              <a:pathLst>
                <a:path w="4347128" h="2377397">
                  <a:moveTo>
                    <a:pt x="0" y="0"/>
                  </a:moveTo>
                  <a:lnTo>
                    <a:pt x="4347128" y="0"/>
                  </a:lnTo>
                  <a:lnTo>
                    <a:pt x="4347128" y="2377397"/>
                  </a:lnTo>
                  <a:lnTo>
                    <a:pt x="0" y="2377397"/>
                  </a:lnTo>
                  <a:close/>
                </a:path>
              </a:pathLst>
            </a:custGeom>
            <a:blipFill>
              <a:blip r:embed="rId11"/>
              <a:stretch>
                <a:fillRect l="-9957" t="-22778" r="-9557"/>
              </a:stretch>
            </a:blipFill>
          </p:spPr>
          <p:txBody>
            <a:bodyPr/>
            <a:lstStyle/>
            <a:p>
              <a:endParaRPr lang="en-GB"/>
            </a:p>
          </p:txBody>
        </p:sp>
      </p:grpSp>
      <p:sp>
        <p:nvSpPr>
          <p:cNvPr id="30" name="Freeform 30"/>
          <p:cNvSpPr/>
          <p:nvPr/>
        </p:nvSpPr>
        <p:spPr>
          <a:xfrm>
            <a:off x="2554340" y="14489373"/>
            <a:ext cx="1157569" cy="354055"/>
          </a:xfrm>
          <a:custGeom>
            <a:avLst/>
            <a:gdLst/>
            <a:ahLst/>
            <a:cxnLst/>
            <a:rect l="l" t="t" r="r" b="b"/>
            <a:pathLst>
              <a:path w="1157569" h="354055">
                <a:moveTo>
                  <a:pt x="0" y="0"/>
                </a:moveTo>
                <a:lnTo>
                  <a:pt x="1157569" y="0"/>
                </a:lnTo>
                <a:lnTo>
                  <a:pt x="1157569" y="354054"/>
                </a:lnTo>
                <a:lnTo>
                  <a:pt x="0" y="354054"/>
                </a:lnTo>
                <a:lnTo>
                  <a:pt x="0" y="0"/>
                </a:lnTo>
                <a:close/>
              </a:path>
            </a:pathLst>
          </a:custGeom>
          <a:blipFill>
            <a:blip r:embed="rId12"/>
            <a:stretch>
              <a:fillRect/>
            </a:stretch>
          </a:blipFill>
        </p:spPr>
        <p:txBody>
          <a:bodyPr/>
          <a:lstStyle/>
          <a:p>
            <a:endParaRPr lang="en-GB"/>
          </a:p>
        </p:txBody>
      </p:sp>
      <p:sp>
        <p:nvSpPr>
          <p:cNvPr id="31" name="TextBox 31"/>
          <p:cNvSpPr txBox="1"/>
          <p:nvPr/>
        </p:nvSpPr>
        <p:spPr>
          <a:xfrm>
            <a:off x="555133" y="6395738"/>
            <a:ext cx="1776012" cy="4419600"/>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Melanie Knopf, unsere Club-Gastgeberin mit Charme, sorgt dafür, dass man sich vom ersten Moment an willkommen fühlt. Denn bei ihr  muss niemand hungrig oder durstig auf den Platz. Und natürlich verlässt auch niemand nach der Runde den Club, ohne noch einmal den Blick über unseren Links Course schweifen zu lassen.</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b="1" spc="-49">
                <a:solidFill>
                  <a:srgbClr val="1A1A18"/>
                </a:solidFill>
                <a:latin typeface="Source Serif Pro Bold"/>
                <a:ea typeface="Source Serif Pro Bold"/>
                <a:cs typeface="Source Serif Pro Bold"/>
                <a:sym typeface="Source Serif Pro Bold"/>
              </a:rPr>
              <a:t>Vor der Runde</a:t>
            </a:r>
            <a:r>
              <a:rPr lang="en-US" sz="999" spc="-49">
                <a:solidFill>
                  <a:srgbClr val="1A1A18"/>
                </a:solidFill>
                <a:latin typeface="Source Serif Pro"/>
                <a:ea typeface="Source Serif Pro"/>
                <a:cs typeface="Source Serif Pro"/>
                <a:sym typeface="Source Serif Pro"/>
              </a:rPr>
              <a:t> beginnt der Golftag mit einem Frühstück, das keine Wünsche offenlässt. Von einer kleinen Stärkung mit Brötchen und Kaffee bis hin zum opulenten Frühstück für zwei mit Rührei, Aufschnitt, Käse, Obst und süßem Aufstrich ist alles dabei. Wer früh startet, bestellt einfach bis 18 Uhr am Vorabend und findet am nächsten Morgen ab 10 Uhr den Tisch gedeckt.</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b="1" spc="-49">
                <a:solidFill>
                  <a:srgbClr val="1A1A18"/>
                </a:solidFill>
                <a:latin typeface="Source Serif Pro Bold"/>
                <a:ea typeface="Source Serif Pro Bold"/>
                <a:cs typeface="Source Serif Pro Bold"/>
                <a:sym typeface="Source Serif Pro Bold"/>
              </a:rPr>
              <a:t>Auf der Runde</a:t>
            </a:r>
            <a:r>
              <a:rPr lang="en-US" sz="999" spc="-49">
                <a:solidFill>
                  <a:srgbClr val="1A1A18"/>
                </a:solidFill>
                <a:latin typeface="Source Serif Pro"/>
                <a:ea typeface="Source Serif Pro"/>
                <a:cs typeface="Source Serif Pro"/>
                <a:sym typeface="Source Serif Pro"/>
              </a:rPr>
              <a:t> heißt es dann Halfway Happiness. Ob nach neun Loch oder am Ende der Runde, der Magen freut sich über belegte Brötchen, eine heiße Bockwurst, knackige Salate oder kleine Snacks </a:t>
            </a:r>
          </a:p>
        </p:txBody>
      </p:sp>
      <p:sp>
        <p:nvSpPr>
          <p:cNvPr id="32" name="TextBox 32"/>
          <p:cNvSpPr txBox="1"/>
          <p:nvPr/>
        </p:nvSpPr>
        <p:spPr>
          <a:xfrm>
            <a:off x="529341" y="5576475"/>
            <a:ext cx="3734898" cy="895350"/>
          </a:xfrm>
          <a:prstGeom prst="rect">
            <a:avLst/>
          </a:prstGeom>
        </p:spPr>
        <p:txBody>
          <a:bodyPr lIns="0" tIns="0" rIns="0" bIns="0" rtlCol="0" anchor="t">
            <a:spAutoFit/>
          </a:bodyPr>
          <a:lstStyle/>
          <a:p>
            <a:pPr algn="just">
              <a:lnSpc>
                <a:spcPts val="1439"/>
              </a:lnSpc>
            </a:pPr>
            <a:r>
              <a:rPr lang="en-US" sz="1199" b="1" spc="-59">
                <a:solidFill>
                  <a:srgbClr val="1A1A18"/>
                </a:solidFill>
                <a:latin typeface="Source Serif Pro Bold"/>
                <a:ea typeface="Source Serif Pro Bold"/>
                <a:cs typeface="Source Serif Pro Bold"/>
                <a:sym typeface="Source Serif Pro Bold"/>
              </a:rPr>
              <a:t>Kennen Sie „Frühstück bei Stefanie“ die Kultsendung von NDR2? Keine Sorge, auf unserem Platz läuft eine eigene Version: „Frühstück bei Melanie“. Ohne Herrn Ahlers und Opa Gehrke, aber mit allem, was das Golferherz begehrt.</a:t>
            </a:r>
          </a:p>
          <a:p>
            <a:pPr algn="just">
              <a:lnSpc>
                <a:spcPts val="1439"/>
              </a:lnSpc>
            </a:pPr>
            <a:endParaRPr lang="en-US" sz="1199" b="1" spc="-59">
              <a:solidFill>
                <a:srgbClr val="1A1A18"/>
              </a:solidFill>
              <a:latin typeface="Source Serif Pro Bold"/>
              <a:ea typeface="Source Serif Pro Bold"/>
              <a:cs typeface="Source Serif Pro Bold"/>
              <a:sym typeface="Source Serif Pro Bold"/>
            </a:endParaRPr>
          </a:p>
        </p:txBody>
      </p:sp>
      <p:sp>
        <p:nvSpPr>
          <p:cNvPr id="33" name="TextBox 33"/>
          <p:cNvSpPr txBox="1"/>
          <p:nvPr/>
        </p:nvSpPr>
        <p:spPr>
          <a:xfrm>
            <a:off x="6940184" y="3981000"/>
            <a:ext cx="3006886" cy="3276600"/>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Bahn 7 wirkt auf den ersten Blick völlig harmlos. Ein Par 3 mit überschaubarem Schwierigkeitsgrad. Viele fühlen sich eingeladen, mutig zu spielen. Doch wie so oft liegt die Wahrheit im Detail – und auf unserem Platz im Wind.</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Vom Tee führt der Schlag oberhalb des rechten Dünenkamms hinauf zum Grün. Links lauern ein Dünental, ein Topfbunker und schließlich die Ausgrenze. Wer zu weit rechts spielt, landet im Sand oder sucht enttäuscht nach verlorenen Bällen. Die rechte Dünenkette hat sich längst als wahre Fundgrube erwiesen.</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Der eigentliche Clou dieser Bahn ist der Wind, der quer von Osten nach Westen über den Platz zieht. Je nach Laune der Brise und eigener Spielstärke sind Eisen sieben bis vier gefragt. Mitunter kommt sogar der Driver ins Spiel. Am Ende entscheiden Wind und Schlägerwahl über ein breites Grinsen oder blanken Frust.</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Bahn 7 ist also keine Frage der Länge, sondern des Köpfchens. Wer sie mit Cleverness und Präzision angeht, erlebt ein echtes Links-Erlebnis und vergisst diese Spielbahn so schnell nicht.</a:t>
            </a:r>
          </a:p>
        </p:txBody>
      </p:sp>
      <p:sp>
        <p:nvSpPr>
          <p:cNvPr id="34" name="TextBox 34"/>
          <p:cNvSpPr txBox="1"/>
          <p:nvPr/>
        </p:nvSpPr>
        <p:spPr>
          <a:xfrm>
            <a:off x="2462433" y="6395738"/>
            <a:ext cx="1776012" cy="4419600"/>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für zwischendurch. Wer vorher Bescheid gibt, bekommt auch die Stärkung genau dann, wenn sie am besten passt.</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b="1" spc="-49">
                <a:solidFill>
                  <a:srgbClr val="1A1A18"/>
                </a:solidFill>
                <a:latin typeface="Source Serif Pro Bold"/>
                <a:ea typeface="Source Serif Pro Bold"/>
                <a:cs typeface="Source Serif Pro Bold"/>
                <a:sym typeface="Source Serif Pro Bold"/>
              </a:rPr>
              <a:t>Nach der Runde</a:t>
            </a:r>
            <a:r>
              <a:rPr lang="en-US" sz="999" spc="-49">
                <a:solidFill>
                  <a:srgbClr val="1A1A18"/>
                </a:solidFill>
                <a:latin typeface="Source Serif Pro"/>
                <a:ea typeface="Source Serif Pro"/>
                <a:cs typeface="Source Serif Pro"/>
                <a:sym typeface="Source Serif Pro"/>
              </a:rPr>
              <a:t> wartet das 19. Loch, und hier wird der Score fast zur Nebensache. Wenn Melanies italienischer Kuchen oder Käsekuchen auf der Theke steht, sind Gespräche über verpasste Putts oder geglückte Drives gleich doppelt so schön.</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Wer gerade nicht auf Süßes steht:  Alternativ gibt es frische Suppen, leichte Salate oder ein frisch gezapftes Bitburger vom Fass oder einem “Golfer,” wenn es ein nichtalkoholisches Getränke sein soll: auf unserer Terasse mit Blick auf Bahn 1, 8 und 9 und über das immer wieder einzigartige und wunderbare  Wattenmeer.</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Ganz gleich ob  Mitglied, Gast, Begleiter oder Kuchenliebhaber, bei Melanie ist jeder willkommen.  Denn Golf kann man zwar auch mit leerem Magen spielen, aber warum sollte man das tun?</a:t>
            </a:r>
          </a:p>
        </p:txBody>
      </p:sp>
      <p:sp>
        <p:nvSpPr>
          <p:cNvPr id="35" name="TextBox 35"/>
          <p:cNvSpPr txBox="1"/>
          <p:nvPr/>
        </p:nvSpPr>
        <p:spPr>
          <a:xfrm>
            <a:off x="6417786" y="8395988"/>
            <a:ext cx="1776012" cy="2419350"/>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Kaum hatte Christian Kabanica die Adidas Lieferung eingeräumt, war der Nachschub schon wieder fällig. Unsere Poloshirts und Windbreaker mit Clublogo sind echte Renner, die schneller über die Theke gehen als ein Birdie Putt fällt. Und der Grund liegt auf der Hand. Sie sehen gut aus, fühlen sich gut an und machen einfach Spaß, auf dem Platz genauso wie später beim Sundowner.</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Neu im Regal sind unsere Hoodies mit Clublogo. Locker, bequem und trotzdem stilvoll. Immer mehr Gäste und Mitglieder greifen zu, </a:t>
            </a:r>
          </a:p>
        </p:txBody>
      </p:sp>
      <p:sp>
        <p:nvSpPr>
          <p:cNvPr id="36" name="TextBox 36"/>
          <p:cNvSpPr txBox="1"/>
          <p:nvPr/>
        </p:nvSpPr>
        <p:spPr>
          <a:xfrm>
            <a:off x="6415200" y="7560000"/>
            <a:ext cx="3782465" cy="666750"/>
          </a:xfrm>
          <a:prstGeom prst="rect">
            <a:avLst/>
          </a:prstGeom>
        </p:spPr>
        <p:txBody>
          <a:bodyPr lIns="0" tIns="0" rIns="0" bIns="0" rtlCol="0" anchor="t">
            <a:spAutoFit/>
          </a:bodyPr>
          <a:lstStyle/>
          <a:p>
            <a:pPr algn="l">
              <a:lnSpc>
                <a:spcPts val="2640"/>
              </a:lnSpc>
            </a:pPr>
            <a:r>
              <a:rPr lang="en-US" sz="2200" b="1">
                <a:solidFill>
                  <a:srgbClr val="1A1A18"/>
                </a:solidFill>
                <a:latin typeface="Source Sans Pro Bold"/>
                <a:ea typeface="Source Sans Pro Bold"/>
                <a:cs typeface="Source Sans Pro Bold"/>
                <a:sym typeface="Source Sans Pro Bold"/>
              </a:rPr>
              <a:t>Polos, Hoodies mit echter Insel-DNA</a:t>
            </a:r>
          </a:p>
        </p:txBody>
      </p:sp>
      <p:grpSp>
        <p:nvGrpSpPr>
          <p:cNvPr id="37" name="Group 37"/>
          <p:cNvGrpSpPr/>
          <p:nvPr/>
        </p:nvGrpSpPr>
        <p:grpSpPr>
          <a:xfrm>
            <a:off x="3780416" y="13665375"/>
            <a:ext cx="336216" cy="371861"/>
            <a:chOff x="0" y="0"/>
            <a:chExt cx="6350000" cy="7023221"/>
          </a:xfrm>
        </p:grpSpPr>
        <p:sp>
          <p:nvSpPr>
            <p:cNvPr id="38" name="Freeform 38"/>
            <p:cNvSpPr/>
            <p:nvPr/>
          </p:nvSpPr>
          <p:spPr>
            <a:xfrm>
              <a:off x="0" y="0"/>
              <a:ext cx="6350000" cy="7023221"/>
            </a:xfrm>
            <a:custGeom>
              <a:avLst/>
              <a:gdLst/>
              <a:ahLst/>
              <a:cxnLst/>
              <a:rect l="l" t="t" r="r" b="b"/>
              <a:pathLst>
                <a:path w="6350000" h="7023221">
                  <a:moveTo>
                    <a:pt x="6209030" y="0"/>
                  </a:moveTo>
                  <a:lnTo>
                    <a:pt x="140970" y="0"/>
                  </a:lnTo>
                  <a:cubicBezTo>
                    <a:pt x="63500" y="0"/>
                    <a:pt x="0" y="131200"/>
                    <a:pt x="0" y="291853"/>
                  </a:cubicBezTo>
                  <a:lnTo>
                    <a:pt x="0" y="6731367"/>
                  </a:lnTo>
                  <a:cubicBezTo>
                    <a:pt x="0" y="6892020"/>
                    <a:pt x="63500" y="7023221"/>
                    <a:pt x="140970" y="7023221"/>
                  </a:cubicBezTo>
                  <a:lnTo>
                    <a:pt x="6209030" y="7023221"/>
                  </a:lnTo>
                  <a:cubicBezTo>
                    <a:pt x="6286500" y="7023221"/>
                    <a:pt x="6350000" y="6892020"/>
                    <a:pt x="6350000" y="6731367"/>
                  </a:cubicBezTo>
                  <a:lnTo>
                    <a:pt x="6350000" y="291853"/>
                  </a:lnTo>
                  <a:cubicBezTo>
                    <a:pt x="6350000" y="131200"/>
                    <a:pt x="6286500" y="0"/>
                    <a:pt x="6209030" y="0"/>
                  </a:cubicBezTo>
                  <a:close/>
                </a:path>
              </a:pathLst>
            </a:custGeom>
            <a:blipFill>
              <a:blip r:embed="rId13"/>
              <a:stretch>
                <a:fillRect t="-1538" b="-3594"/>
              </a:stretch>
            </a:blipFill>
          </p:spPr>
          <p:txBody>
            <a:bodyPr/>
            <a:lstStyle/>
            <a:p>
              <a:endParaRPr lang="en-GB"/>
            </a:p>
          </p:txBody>
        </p:sp>
      </p:grpSp>
      <p:sp>
        <p:nvSpPr>
          <p:cNvPr id="39" name="TextBox 39"/>
          <p:cNvSpPr txBox="1"/>
          <p:nvPr/>
        </p:nvSpPr>
        <p:spPr>
          <a:xfrm>
            <a:off x="1422131" y="427714"/>
            <a:ext cx="2852766" cy="1180134"/>
          </a:xfrm>
          <a:prstGeom prst="rect">
            <a:avLst/>
          </a:prstGeom>
        </p:spPr>
        <p:txBody>
          <a:bodyPr lIns="0" tIns="0" rIns="0" bIns="0" rtlCol="0" anchor="t">
            <a:spAutoFit/>
          </a:bodyPr>
          <a:lstStyle/>
          <a:p>
            <a:pPr algn="r">
              <a:lnSpc>
                <a:spcPts val="9799"/>
              </a:lnSpc>
              <a:spcBef>
                <a:spcPct val="0"/>
              </a:spcBef>
            </a:pPr>
            <a:r>
              <a:rPr lang="en-US" sz="6999" b="1">
                <a:solidFill>
                  <a:srgbClr val="1A1A18"/>
                </a:solidFill>
                <a:latin typeface="Source Serif Pro Bold"/>
                <a:ea typeface="Source Serif Pro Bold"/>
                <a:cs typeface="Source Serif Pro Bold"/>
                <a:sym typeface="Source Serif Pro Bold"/>
              </a:rPr>
              <a:t>CLUB</a:t>
            </a:r>
          </a:p>
        </p:txBody>
      </p:sp>
      <p:sp>
        <p:nvSpPr>
          <p:cNvPr id="40" name="TextBox 40"/>
          <p:cNvSpPr txBox="1"/>
          <p:nvPr/>
        </p:nvSpPr>
        <p:spPr>
          <a:xfrm>
            <a:off x="6416175" y="427714"/>
            <a:ext cx="3121841" cy="1180134"/>
          </a:xfrm>
          <a:prstGeom prst="rect">
            <a:avLst/>
          </a:prstGeom>
        </p:spPr>
        <p:txBody>
          <a:bodyPr lIns="0" tIns="0" rIns="0" bIns="0" rtlCol="0" anchor="t">
            <a:spAutoFit/>
          </a:bodyPr>
          <a:lstStyle/>
          <a:p>
            <a:pPr algn="l">
              <a:lnSpc>
                <a:spcPts val="9799"/>
              </a:lnSpc>
              <a:spcBef>
                <a:spcPct val="0"/>
              </a:spcBef>
            </a:pPr>
            <a:r>
              <a:rPr lang="en-US" sz="6999" b="1">
                <a:solidFill>
                  <a:srgbClr val="1A1A18"/>
                </a:solidFill>
                <a:latin typeface="Source Serif Pro Bold"/>
                <a:ea typeface="Source Serif Pro Bold"/>
                <a:cs typeface="Source Serif Pro Bold"/>
                <a:sym typeface="Source Serif Pro Bold"/>
              </a:rPr>
              <a:t>NEWS</a:t>
            </a:r>
          </a:p>
        </p:txBody>
      </p:sp>
      <p:sp>
        <p:nvSpPr>
          <p:cNvPr id="41" name="TextBox 41"/>
          <p:cNvSpPr txBox="1"/>
          <p:nvPr/>
        </p:nvSpPr>
        <p:spPr>
          <a:xfrm>
            <a:off x="542388" y="2506360"/>
            <a:ext cx="3782465" cy="666750"/>
          </a:xfrm>
          <a:prstGeom prst="rect">
            <a:avLst/>
          </a:prstGeom>
        </p:spPr>
        <p:txBody>
          <a:bodyPr lIns="0" tIns="0" rIns="0" bIns="0" rtlCol="0" anchor="t">
            <a:spAutoFit/>
          </a:bodyPr>
          <a:lstStyle/>
          <a:p>
            <a:pPr algn="l">
              <a:lnSpc>
                <a:spcPts val="2640"/>
              </a:lnSpc>
            </a:pPr>
            <a:r>
              <a:rPr lang="en-US" sz="2200" b="1">
                <a:solidFill>
                  <a:srgbClr val="1A1A18"/>
                </a:solidFill>
                <a:latin typeface="Source Sans Pro Bold"/>
                <a:ea typeface="Source Sans Pro Bold"/>
                <a:cs typeface="Source Sans Pro Bold"/>
                <a:sym typeface="Source Sans Pro Bold"/>
              </a:rPr>
              <a:t>Frühstück bei Melanie: “Milch und Zucker nehmt ihr selber”</a:t>
            </a:r>
          </a:p>
        </p:txBody>
      </p:sp>
      <p:sp>
        <p:nvSpPr>
          <p:cNvPr id="42" name="TextBox 42"/>
          <p:cNvSpPr txBox="1"/>
          <p:nvPr/>
        </p:nvSpPr>
        <p:spPr>
          <a:xfrm>
            <a:off x="6940184" y="2839735"/>
            <a:ext cx="3006886" cy="190500"/>
          </a:xfrm>
          <a:prstGeom prst="rect">
            <a:avLst/>
          </a:prstGeom>
        </p:spPr>
        <p:txBody>
          <a:bodyPr lIns="0" tIns="0" rIns="0" bIns="0" rtlCol="0" anchor="t">
            <a:spAutoFit/>
          </a:bodyPr>
          <a:lstStyle/>
          <a:p>
            <a:pPr algn="l">
              <a:lnSpc>
                <a:spcPts val="1524"/>
              </a:lnSpc>
            </a:pPr>
            <a:r>
              <a:rPr lang="en-US" sz="1270" b="1">
                <a:solidFill>
                  <a:srgbClr val="1A1A18"/>
                </a:solidFill>
                <a:latin typeface="Source Sans Pro Bold"/>
                <a:ea typeface="Source Sans Pro Bold"/>
                <a:cs typeface="Source Sans Pro Bold"/>
                <a:sym typeface="Source Sans Pro Bold"/>
              </a:rPr>
              <a:t>Spielbahn 7</a:t>
            </a:r>
          </a:p>
        </p:txBody>
      </p:sp>
      <p:sp>
        <p:nvSpPr>
          <p:cNvPr id="43" name="TextBox 43"/>
          <p:cNvSpPr txBox="1"/>
          <p:nvPr/>
        </p:nvSpPr>
        <p:spPr>
          <a:xfrm>
            <a:off x="6940184" y="3077281"/>
            <a:ext cx="3006886" cy="666750"/>
          </a:xfrm>
          <a:prstGeom prst="rect">
            <a:avLst/>
          </a:prstGeom>
        </p:spPr>
        <p:txBody>
          <a:bodyPr lIns="0" tIns="0" rIns="0" bIns="0" rtlCol="0" anchor="t">
            <a:spAutoFit/>
          </a:bodyPr>
          <a:lstStyle/>
          <a:p>
            <a:pPr algn="l">
              <a:lnSpc>
                <a:spcPts val="2639"/>
              </a:lnSpc>
            </a:pPr>
            <a:r>
              <a:rPr lang="en-US" sz="2199" b="1">
                <a:solidFill>
                  <a:srgbClr val="1A1A18"/>
                </a:solidFill>
                <a:latin typeface="Source Sans Pro Bold"/>
                <a:ea typeface="Source Sans Pro Bold"/>
                <a:cs typeface="Source Sans Pro Bold"/>
                <a:sym typeface="Source Sans Pro Bold"/>
              </a:rPr>
              <a:t>Das meist unterschätzte Loch</a:t>
            </a:r>
          </a:p>
        </p:txBody>
      </p:sp>
      <p:sp>
        <p:nvSpPr>
          <p:cNvPr id="44" name="TextBox 44"/>
          <p:cNvSpPr txBox="1"/>
          <p:nvPr/>
        </p:nvSpPr>
        <p:spPr>
          <a:xfrm>
            <a:off x="566415" y="3271864"/>
            <a:ext cx="3734412" cy="277583"/>
          </a:xfrm>
          <a:prstGeom prst="rect">
            <a:avLst/>
          </a:prstGeom>
        </p:spPr>
        <p:txBody>
          <a:bodyPr lIns="0" tIns="0" rIns="0" bIns="0" rtlCol="0" anchor="t">
            <a:spAutoFit/>
          </a:bodyPr>
          <a:lstStyle/>
          <a:p>
            <a:pPr algn="l">
              <a:lnSpc>
                <a:spcPts val="2208"/>
              </a:lnSpc>
            </a:pPr>
            <a:r>
              <a:rPr lang="en-US" sz="1840" b="1">
                <a:solidFill>
                  <a:srgbClr val="1A1A18"/>
                </a:solidFill>
                <a:latin typeface="Source Serif Pro Bold"/>
                <a:ea typeface="Source Serif Pro Bold"/>
                <a:cs typeface="Source Serif Pro Bold"/>
                <a:sym typeface="Source Serif Pro Bold"/>
              </a:rPr>
              <a:t>Den ganzen Tag bestens versorgt</a:t>
            </a:r>
          </a:p>
        </p:txBody>
      </p:sp>
      <p:sp>
        <p:nvSpPr>
          <p:cNvPr id="45" name="TextBox 45"/>
          <p:cNvSpPr txBox="1"/>
          <p:nvPr/>
        </p:nvSpPr>
        <p:spPr>
          <a:xfrm>
            <a:off x="8375988" y="8395988"/>
            <a:ext cx="1776012" cy="2419350"/>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weil sie zeigen, wo ihr Herz schlägt, auf dem Links Course von Norderney.</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Wer ein Stück Inselgefühl mit-nehmen möchte, wird garantiert fündig. Vom Karnickel Tuch über Pitchgabeln bis zur Kappe mit Seehund Branding steckt in jedem Teil ein Stück echter Norderneyer Clubgeschichte.</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Also, einfach vorbeischauen, anprobieren und mitnehmen. Christian Kabanica berät gern und sorgt für eine perfekt ausgestattete nächste Runde.</a:t>
            </a:r>
          </a:p>
        </p:txBody>
      </p:sp>
      <p:sp>
        <p:nvSpPr>
          <p:cNvPr id="46" name="TextBox 46"/>
          <p:cNvSpPr txBox="1"/>
          <p:nvPr/>
        </p:nvSpPr>
        <p:spPr>
          <a:xfrm>
            <a:off x="4468818" y="11022761"/>
            <a:ext cx="1776012" cy="3419475"/>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„Fairway frei für Golfer &amp; Friends“, so heißt unser Turnier, und es hält, was es verspricht. 30 gemischte Teams gingen an den Start. Jeweils ein erfahrener Golfer oder eine Golferin und ein mutiger Friend, der oft zum allerersten Mal einen Schläger in der Hand hielt. Unter den Teilnehmenden waren viele Norderneyer, dazu zahlreiche Gäste von der Insel und vom Festland. Besonders schön: Unter den Friends sah man viele neue Gesichter, die im Turnier die besondere Faszination unsere Sports  kennenlernen wollten.</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Die Idee ist simpel, macht aber eine Menge Spaß: Die Golfer brachten den Ball bis aufs Grün, das Putten lag bei den Friends. Was einfach aussah, entpuppte sich schnell als echte Herausforderung.</a:t>
            </a:r>
          </a:p>
          <a:p>
            <a:pPr algn="just">
              <a:lnSpc>
                <a:spcPts val="1199"/>
              </a:lnSpc>
            </a:pPr>
            <a:endParaRPr lang="en-US" sz="999" spc="-49">
              <a:solidFill>
                <a:srgbClr val="1A1A18"/>
              </a:solidFill>
              <a:latin typeface="Source Serif Pro"/>
              <a:ea typeface="Source Serif Pro"/>
              <a:cs typeface="Source Serif Pro"/>
              <a:sym typeface="Source Serif Pro"/>
            </a:endParaRPr>
          </a:p>
        </p:txBody>
      </p:sp>
      <p:sp>
        <p:nvSpPr>
          <p:cNvPr id="47" name="TextBox 47"/>
          <p:cNvSpPr txBox="1"/>
          <p:nvPr/>
        </p:nvSpPr>
        <p:spPr>
          <a:xfrm>
            <a:off x="6415200" y="11022761"/>
            <a:ext cx="1776012" cy="3276600"/>
          </a:xfrm>
          <a:prstGeom prst="rect">
            <a:avLst/>
          </a:prstGeom>
        </p:spPr>
        <p:txBody>
          <a:bodyPr lIns="0" tIns="0" rIns="0" bIns="0" rtlCol="0" anchor="t">
            <a:spAutoFit/>
          </a:bodyPr>
          <a:lstStyle/>
          <a:p>
            <a:pPr algn="just">
              <a:lnSpc>
                <a:spcPts val="1199"/>
              </a:lnSpc>
            </a:pPr>
            <a:r>
              <a:rPr lang="en-US" sz="999" spc="-49">
                <a:solidFill>
                  <a:srgbClr val="1A1A18"/>
                </a:solidFill>
                <a:latin typeface="Source Serif Pro"/>
                <a:ea typeface="Source Serif Pro"/>
                <a:cs typeface="Source Serif Pro"/>
                <a:sym typeface="Source Serif Pro"/>
              </a:rPr>
              <a:t>Wer glaubte, Putten sei der entspannte Teil des Spiels, wurde eines Besseren belehrt. Manch ein Schlag rollte haarscharf am Loch vorbei, vielfach begleitet  von aufmunternden Worten oder mal einem beherzten „Ups, vorbei“.  Nicht umsonst heißt es: Das Loch wird auf dem Grün gewonnen. Das machte aber nichts, die  Stimmung war von Anfang bis Ende fröhlich.</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Organisiert wurde das Turnier von Hans-Günter Engel und Volker Jess, die mit viel Herzblut dafür sorgten, dass alles rundlief. Vom Anmeldestart bis zur Siegerehrung die alle organisatorischen Details waren bestens durchdacht.</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Am Ende des Tages standen nicht nur die Sieger fest, sondern auch viele neue Bekanntschaften.</a:t>
            </a:r>
          </a:p>
        </p:txBody>
      </p:sp>
      <p:sp>
        <p:nvSpPr>
          <p:cNvPr id="48" name="TextBox 48"/>
          <p:cNvSpPr txBox="1"/>
          <p:nvPr/>
        </p:nvSpPr>
        <p:spPr>
          <a:xfrm>
            <a:off x="8391237" y="11022761"/>
            <a:ext cx="1776012" cy="3276600"/>
          </a:xfrm>
          <a:prstGeom prst="rect">
            <a:avLst/>
          </a:prstGeom>
        </p:spPr>
        <p:txBody>
          <a:bodyPr lIns="0" tIns="0" rIns="0" bIns="0" rtlCol="0" anchor="t">
            <a:spAutoFit/>
          </a:bodyPr>
          <a:lstStyle/>
          <a:p>
            <a:pPr algn="just">
              <a:lnSpc>
                <a:spcPts val="1199"/>
              </a:lnSpc>
            </a:pPr>
            <a:r>
              <a:rPr lang="en-US" sz="999" b="1" spc="-49">
                <a:solidFill>
                  <a:srgbClr val="1A1A18"/>
                </a:solidFill>
                <a:latin typeface="Source Serif Pro Bold"/>
                <a:ea typeface="Source Serif Pro Bold"/>
                <a:cs typeface="Source Serif Pro Bold"/>
                <a:sym typeface="Source Serif Pro Bold"/>
              </a:rPr>
              <a:t>Unsere Champions:</a:t>
            </a:r>
          </a:p>
          <a:p>
            <a:pPr algn="just">
              <a:lnSpc>
                <a:spcPts val="1199"/>
              </a:lnSpc>
            </a:pPr>
            <a:r>
              <a:rPr lang="en-US" sz="999" u="sng" spc="-49">
                <a:solidFill>
                  <a:srgbClr val="1A1A18"/>
                </a:solidFill>
                <a:latin typeface="Source Serif Pro"/>
                <a:ea typeface="Source Serif Pro"/>
                <a:cs typeface="Source Serif Pro"/>
                <a:sym typeface="Source Serif Pro"/>
              </a:rPr>
              <a:t>Frauenpower:</a:t>
            </a:r>
            <a:r>
              <a:rPr lang="en-US" sz="999" spc="-49">
                <a:solidFill>
                  <a:srgbClr val="1A1A18"/>
                </a:solidFill>
                <a:latin typeface="Source Serif Pro"/>
                <a:ea typeface="Source Serif Pro"/>
                <a:cs typeface="Source Serif Pro"/>
                <a:sym typeface="Source Serif Pro"/>
              </a:rPr>
              <a:t> Brigitte Struwe und Erika Schulz</a:t>
            </a:r>
          </a:p>
          <a:p>
            <a:pPr algn="just">
              <a:lnSpc>
                <a:spcPts val="1199"/>
              </a:lnSpc>
            </a:pPr>
            <a:r>
              <a:rPr lang="en-US" sz="999" u="sng" spc="-49">
                <a:solidFill>
                  <a:srgbClr val="1A1A18"/>
                </a:solidFill>
                <a:latin typeface="Source Serif Pro"/>
                <a:ea typeface="Source Serif Pro"/>
                <a:cs typeface="Source Serif Pro"/>
                <a:sym typeface="Source Serif Pro"/>
              </a:rPr>
              <a:t>Herrenpower:</a:t>
            </a:r>
            <a:r>
              <a:rPr lang="en-US" sz="999" spc="-49">
                <a:solidFill>
                  <a:srgbClr val="1A1A18"/>
                </a:solidFill>
                <a:latin typeface="Source Serif Pro"/>
                <a:ea typeface="Source Serif Pro"/>
                <a:cs typeface="Source Serif Pro"/>
                <a:sym typeface="Source Serif Pro"/>
              </a:rPr>
              <a:t> Nils van Boemmel und Lukas Schmalenbeck</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Den perfekten Ausklang erlebten die Spieler bei Fritsching’s  im Reethus. Achim und Team mach-ten das Turnier erst möglich und öffneten zudem an ihren Ruhetag  die Türen und das Buffet. </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Einige der Friends waren super    begeistert. „So viel Spaß hatte ich lange nicht mehr. Jetzt will ich wissen, wie dieses Spiel  wirklich funktioniert.“</a:t>
            </a:r>
          </a:p>
          <a:p>
            <a:pPr algn="just">
              <a:lnSpc>
                <a:spcPts val="1199"/>
              </a:lnSpc>
            </a:pPr>
            <a:endParaRPr lang="en-US" sz="999" spc="-49">
              <a:solidFill>
                <a:srgbClr val="1A1A18"/>
              </a:solidFill>
              <a:latin typeface="Source Serif Pro"/>
              <a:ea typeface="Source Serif Pro"/>
              <a:cs typeface="Source Serif Pro"/>
              <a:sym typeface="Source Serif Pro"/>
            </a:endParaRPr>
          </a:p>
          <a:p>
            <a:pPr algn="just">
              <a:lnSpc>
                <a:spcPts val="1199"/>
              </a:lnSpc>
            </a:pPr>
            <a:r>
              <a:rPr lang="en-US" sz="999" spc="-49">
                <a:solidFill>
                  <a:srgbClr val="1A1A18"/>
                </a:solidFill>
                <a:latin typeface="Source Serif Pro"/>
                <a:ea typeface="Source Serif Pro"/>
                <a:cs typeface="Source Serif Pro"/>
                <a:sym typeface="Source Serif Pro"/>
              </a:rPr>
              <a:t>So wurde aus einem Turnier ein Tag voller Sport, Freude und echter Begegnungen. Ein Stück gelebtes Norderneyer Clubgefühl.</a:t>
            </a:r>
          </a:p>
        </p:txBody>
      </p:sp>
      <p:sp>
        <p:nvSpPr>
          <p:cNvPr id="49" name="TextBox 49"/>
          <p:cNvSpPr txBox="1"/>
          <p:nvPr/>
        </p:nvSpPr>
        <p:spPr>
          <a:xfrm>
            <a:off x="540000" y="10943498"/>
            <a:ext cx="3736800" cy="420970"/>
          </a:xfrm>
          <a:prstGeom prst="rect">
            <a:avLst/>
          </a:prstGeom>
        </p:spPr>
        <p:txBody>
          <a:bodyPr lIns="0" tIns="0" rIns="0" bIns="0" rtlCol="0" anchor="t">
            <a:spAutoFit/>
          </a:bodyPr>
          <a:lstStyle/>
          <a:p>
            <a:pPr algn="l">
              <a:lnSpc>
                <a:spcPts val="3333"/>
              </a:lnSpc>
            </a:pPr>
            <a:r>
              <a:rPr lang="en-US" sz="2778" b="1">
                <a:solidFill>
                  <a:srgbClr val="1A1A18"/>
                </a:solidFill>
                <a:latin typeface="Source Sans Pro Bold"/>
                <a:ea typeface="Source Sans Pro Bold"/>
                <a:cs typeface="Source Sans Pro Bold"/>
                <a:sym typeface="Source Sans Pro Bold"/>
              </a:rPr>
              <a:t>60 Freunde sollt ihr sein</a:t>
            </a:r>
          </a:p>
        </p:txBody>
      </p:sp>
      <p:sp>
        <p:nvSpPr>
          <p:cNvPr id="50" name="TextBox 50"/>
          <p:cNvSpPr txBox="1"/>
          <p:nvPr/>
        </p:nvSpPr>
        <p:spPr>
          <a:xfrm>
            <a:off x="540000" y="11444186"/>
            <a:ext cx="3734412" cy="476250"/>
          </a:xfrm>
          <a:prstGeom prst="rect">
            <a:avLst/>
          </a:prstGeom>
        </p:spPr>
        <p:txBody>
          <a:bodyPr lIns="0" tIns="0" rIns="0" bIns="0" rtlCol="0" anchor="t">
            <a:spAutoFit/>
          </a:bodyPr>
          <a:lstStyle/>
          <a:p>
            <a:pPr algn="l">
              <a:lnSpc>
                <a:spcPts val="1919"/>
              </a:lnSpc>
            </a:pPr>
            <a:r>
              <a:rPr lang="en-US" sz="1599" b="1">
                <a:solidFill>
                  <a:srgbClr val="1A1A18"/>
                </a:solidFill>
                <a:latin typeface="Source Serif Pro Bold"/>
                <a:ea typeface="Source Serif Pro Bold"/>
                <a:cs typeface="Source Serif Pro Bold"/>
                <a:sym typeface="Source Serif Pro Bold"/>
              </a:rPr>
              <a:t>Ein Golftag voller Teamgeist und vieler neuer Bekanntschaften</a:t>
            </a:r>
          </a:p>
        </p:txBody>
      </p:sp>
      <p:sp>
        <p:nvSpPr>
          <p:cNvPr id="51" name="TextBox 51"/>
          <p:cNvSpPr txBox="1"/>
          <p:nvPr/>
        </p:nvSpPr>
        <p:spPr>
          <a:xfrm>
            <a:off x="4468818" y="10578388"/>
            <a:ext cx="1780283" cy="236950"/>
          </a:xfrm>
          <a:prstGeom prst="rect">
            <a:avLst/>
          </a:prstGeom>
        </p:spPr>
        <p:txBody>
          <a:bodyPr lIns="0" tIns="0" rIns="0" bIns="0" rtlCol="0" anchor="t">
            <a:spAutoFit/>
          </a:bodyPr>
          <a:lstStyle/>
          <a:p>
            <a:pPr algn="just">
              <a:lnSpc>
                <a:spcPts val="960"/>
              </a:lnSpc>
            </a:pPr>
            <a:r>
              <a:rPr lang="en-US" sz="800" b="1" spc="-8">
                <a:solidFill>
                  <a:srgbClr val="1A1A18"/>
                </a:solidFill>
                <a:latin typeface="Source Serif Pro Bold"/>
                <a:ea typeface="Source Serif Pro Bold"/>
                <a:cs typeface="Source Serif Pro Bold"/>
                <a:sym typeface="Source Serif Pro Bold"/>
              </a:rPr>
              <a:t>Frisch eingetroffen: </a:t>
            </a:r>
            <a:r>
              <a:rPr lang="en-US" sz="800" spc="-8">
                <a:solidFill>
                  <a:srgbClr val="1A1A18"/>
                </a:solidFill>
                <a:latin typeface="Source Serif Pro"/>
                <a:ea typeface="Source Serif Pro"/>
                <a:cs typeface="Source Serif Pro"/>
                <a:sym typeface="Source Serif Pro"/>
              </a:rPr>
              <a:t> Unsere neuen Hoodies mit Club Logo</a:t>
            </a:r>
          </a:p>
        </p:txBody>
      </p:sp>
      <p:sp>
        <p:nvSpPr>
          <p:cNvPr id="52" name="TextBox 52"/>
          <p:cNvSpPr txBox="1"/>
          <p:nvPr/>
        </p:nvSpPr>
        <p:spPr>
          <a:xfrm>
            <a:off x="542388" y="14165305"/>
            <a:ext cx="3713352" cy="118475"/>
          </a:xfrm>
          <a:prstGeom prst="rect">
            <a:avLst/>
          </a:prstGeom>
        </p:spPr>
        <p:txBody>
          <a:bodyPr lIns="0" tIns="0" rIns="0" bIns="0" rtlCol="0" anchor="t">
            <a:spAutoFit/>
          </a:bodyPr>
          <a:lstStyle/>
          <a:p>
            <a:pPr algn="just">
              <a:lnSpc>
                <a:spcPts val="960"/>
              </a:lnSpc>
            </a:pPr>
            <a:r>
              <a:rPr lang="en-US" sz="800" b="1" spc="-8">
                <a:solidFill>
                  <a:srgbClr val="1A1A18"/>
                </a:solidFill>
                <a:latin typeface="Source Serif Pro Bold"/>
                <a:ea typeface="Source Serif Pro Bold"/>
                <a:cs typeface="Source Serif Pro Bold"/>
                <a:sym typeface="Source Serif Pro Bold"/>
              </a:rPr>
              <a:t>Golfer &amp; Friends: </a:t>
            </a:r>
            <a:r>
              <a:rPr lang="en-US" sz="800" spc="-8">
                <a:solidFill>
                  <a:srgbClr val="1A1A18"/>
                </a:solidFill>
                <a:latin typeface="Source Serif Pro"/>
                <a:ea typeface="Source Serif Pro"/>
                <a:cs typeface="Source Serif Pro"/>
                <a:sym typeface="Source Serif Pro"/>
              </a:rPr>
              <a:t> Nicht nur Sieger, sondern auch viele neue Begegnungen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2130</Words>
  <Application>Microsoft Office PowerPoint</Application>
  <PresentationFormat>Benutzerdefiniert</PresentationFormat>
  <Paragraphs>150</Paragraphs>
  <Slides>2</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vt:i4>
      </vt:variant>
    </vt:vector>
  </HeadingPairs>
  <TitlesOfParts>
    <vt:vector size="11" baseType="lpstr">
      <vt:lpstr>Source Sans Pro Bold</vt:lpstr>
      <vt:lpstr>Source Sans Pro Italics</vt:lpstr>
      <vt:lpstr>Source Sans Pro Bold Italics</vt:lpstr>
      <vt:lpstr>Calibri</vt:lpstr>
      <vt:lpstr>Source Serif Pro</vt:lpstr>
      <vt:lpstr>Arial</vt:lpstr>
      <vt:lpstr>Source Serif Pro Bold</vt:lpstr>
      <vt:lpstr>Source Sans Pro</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Golf Club News 08_2025</dc:title>
  <dc:creator>Kristina Bohlmann</dc:creator>
  <cp:lastModifiedBy>Kristina Bohlmann</cp:lastModifiedBy>
  <cp:revision>1</cp:revision>
  <dcterms:created xsi:type="dcterms:W3CDTF">2006-08-16T00:00:00Z</dcterms:created>
  <dcterms:modified xsi:type="dcterms:W3CDTF">2025-09-13T15:52:25Z</dcterms:modified>
  <dc:identifier>DAGuQiNsOOo</dc:identifier>
</cp:coreProperties>
</file>